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61" r:id="rId3"/>
    <p:sldId id="257" r:id="rId4"/>
    <p:sldId id="260" r:id="rId5"/>
    <p:sldId id="259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81225"/>
  </p:normalViewPr>
  <p:slideViewPr>
    <p:cSldViewPr snapToGrid="0" snapToObjects="1">
      <p:cViewPr varScale="1">
        <p:scale>
          <a:sx n="105" d="100"/>
          <a:sy n="105" d="100"/>
        </p:scale>
        <p:origin x="1816" y="19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2E3BF-D593-A04E-AE13-7A7E4486A15F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F0B6-6ABC-B147-B59E-0AB7568447B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6338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present our paper Adversarial Parametric Pose Prior.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recent years, the problem of careful tackling of the human body has arisen.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5115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sum up,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 a new approach of SMPL pose modelling learning an adversarial prior.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 of generated poses demonstrate very good coverage of the distribution of real poses.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same time, specifically chosen spherical input distribution provides better interpolation properties, compared to previously proposed unbounded models.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achieve state-of-the-art results on such tasks as body recovery from image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improvement in body pose estimation from the image.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Please, visit 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more details.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6754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simplest yet very effective models is SMPL: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meshes are parametrized by shape parameters (learned as PCA weights) and pose (in the form of rotations in joints). 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not all pose and shape values yield physically-plausible or even realistic body meshes.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20251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using SMPL body renderer directly,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 to learn a prior that restricts the pose parameters to values that produce realistic poses. Then, at inference time, to generate a plausible body, our approach allows to sample random latent vectors and feed them into pretrained generative model that yields a vector of plausible SMPL pose.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9636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is trained via adversarial learning in its basic formulation.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vectors are sampled from prior distribution and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 to the trainable generative model that produces an SMPL pose.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Along with that we take real poses from the database.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real and fake vectors are fed to the discriminator model that must decide whether input pose is real.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two counterparts are in balance, the distribution of generated poses covers the distribution of realistic poses, as we illustrate with t-SNE. We provide comparison with state-of-the-art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VPoser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 based on Variational Autoencoder.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7442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compare three different distributions for a latent prior: Normal, Uniform in the box and Uniform on the sphere.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behavior of output poses will harshly depend on the properties of the input distribution.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train three separate models to compare.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616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did not find any clear distinction between the models regarding the coverage over the distribution of real poses.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04982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experiments on smoothness of interpolation demonstrate rather peculiar yet predicted behavior. For every model, we sample pairs of points from each prior distribution.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 the inherent topology of each space, we construct an interpolation sequence for each pair.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pretrained models we generate the sequences of poses, and then render the sequence of body meshes.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6353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fixed pairs of real meshes, we recover the corresponding latent vectors for each model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draw the interpolation.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 topology of SMPL meshes lets us quantify how smooth the interpolation is. To do that, we compute step-by-step mean per-vertex error and normalize it on the expected average step.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Hence, the error line computed along the path of the interpolation is expected to be as flat as possible for a perfectly smooth interpolation.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computations demonstrate how smooth the proposed GAN with Spherical prior distribution is, especially compared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VPoser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model, where transitions are highly abrupt.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5129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illustrate how universal our prior is, we provide two more sets of experiments.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is body optimization given 2D image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optimize SMPL pose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its latent representation.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achieve state-of-the-art results on common benchmark Human3.6M.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task is direct regression of the 3D pose given the image of the person.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take pretrained image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resgressor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Our goal is to showcase that using our pretrained pose prior is beneficial.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we train an additional small MLP network that maps image features into the prior latent space,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which we generate body poses using our models.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tune an MLP using the same supervision as for the pretrained mesh regressor. 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prove that using our pretrained generative pose priors show an improvement at this task, too.</a:t>
            </a:r>
            <a:endParaRPr lang="en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F0B6-6ABC-B147-B59E-0AB7568447BF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881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91EB-A5C8-246D-0AB5-7AA4326FB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26BE9-142C-B5B7-2BC9-F4EE20CF0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CFAEB-EB20-AF3E-A045-92CD4215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D5E74-BD5A-4099-1D79-6935D49C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F4A00-590B-713E-6C44-8F5F4F2D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521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7080-88BF-5973-65BE-90F9A5BE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EACEE-EA0B-0658-3347-47A0AF9DC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707C0-796C-9935-2081-9874F3A1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B033-6071-6DE0-C7BC-C8F7A716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FDBA7-0FD9-BF54-A79E-D62A46E4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572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1BACC3-8D75-D11A-684F-CE138CEA9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63286-95DF-0B60-34A3-0B501760B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BC74A-E40A-D777-56D4-ED1A9CCF6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8B6E0-6579-F1A2-AFCE-1BEA275E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54EDC-D9C5-1E49-3B08-2F2111AB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6387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AC88-CDA4-4777-605F-3A648F8E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B614-4514-4C9E-56A9-A67AECFC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E6F9-1FD8-D8AA-4A15-FEE2E51D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9232D-F382-BBD0-105F-3B6590956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BF492-CA95-3BA0-14EF-AF8A8F75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2522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EBE5-4217-F9F1-A091-E5FD860B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6EEC7-04DA-F46B-FA58-171378D8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D2E59-89CE-4456-71D0-6C8CA53E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668DA-4941-3B2D-649E-6E2F5FFC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04AD2-251F-3FD4-B38B-64E7169D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675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BDF0-2F10-B37E-86E5-7BCEEA0B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5CE0-8ED6-81C5-E756-7D3B7AB63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51AD9-14E8-3796-7552-24620969D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00750-D0CD-CF6F-6562-99ADFC77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5CE50-1C6D-6C74-687F-EFEEC534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AF198-DA61-9F68-A0FC-7332EA8C7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51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67FF-9105-29D4-10EC-AB41F5F8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F47EC-8690-DBFE-97EF-05F21354A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A6578-342C-4984-0FE8-BAB1B55E4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C8B717-348D-8DB9-3C4D-0BC6C39A9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44F7B-9FAE-D1BD-DCA4-5C189ADCC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9487C-D460-EE54-9C1C-B0C5F276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05B9B-3682-1D9E-FB2C-09808FB75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217FE-F9AA-574D-D5CD-AFCDA0AC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251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154B-4252-0AEB-6FC1-8C0DD8EB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495CA-F658-B8F5-0B0F-B85B297E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6BEE8-8F09-F390-5405-74E98ECC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5D568-78C7-E788-89C9-C5110BBF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3294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C9FC6-7D9A-9596-C3E5-E56F6FD3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D6927-E4AE-FC08-1627-C6DBC90C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6CFCF-A10C-050D-0053-3046584E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8693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1780-ED7C-948C-48FC-CDB9F3BC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5EF2C-D844-DC87-5C76-96133A1C4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B0E73-19B5-94E5-1E69-99250E0F8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CC238-3666-CB0E-E98B-4660A8C0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FDE40-6885-ACF0-A497-E7E884C7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6C9FE-4020-53A2-0B5A-4E805519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07898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94B1-1FC4-F2DC-4D20-6C2A783D7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9B1AB-6599-FA90-D11C-096ABC896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C8137-1A87-D50F-37C5-E79B54ED8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70885-AE1B-B40E-CC0E-A7CE5FB2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FEAA2-2BF0-94C6-ABA1-248C4BFC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29319-7188-EB59-1529-B5DA01DA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1682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A2B98F-5CC6-3E68-6FE8-A8B07F064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7FE27-427D-0E42-E492-9740B79EB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361A-20BE-D614-6B93-E73D9157F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F0CD2-459C-134C-AF95-B405D31FF557}" type="datetimeFigureOut">
              <a:rPr lang="en-CH" smtClean="0"/>
              <a:t>29.05.22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9B91-6123-DE6E-1A2D-17974B367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376F7-365C-2A66-3A73-51DC9F84A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EA9E5-962E-FB45-87F4-8F3C9597C0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7614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48.emf"/><Relationship Id="rId18" Type="http://schemas.openxmlformats.org/officeDocument/2006/relationships/image" Target="../media/image61.png"/><Relationship Id="rId3" Type="http://schemas.microsoft.com/office/2017/06/relationships/model3d" Target="../media/model3d1.glb"/><Relationship Id="rId7" Type="http://schemas.openxmlformats.org/officeDocument/2006/relationships/image" Target="../media/image15.emf"/><Relationship Id="rId12" Type="http://schemas.openxmlformats.org/officeDocument/2006/relationships/image" Target="../media/image1.png"/><Relationship Id="rId17" Type="http://schemas.openxmlformats.org/officeDocument/2006/relationships/image" Target="../media/image52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image" Target="../media/image17.png"/><Relationship Id="rId5" Type="http://schemas.openxmlformats.org/officeDocument/2006/relationships/image" Target="../media/image14.emf"/><Relationship Id="rId15" Type="http://schemas.openxmlformats.org/officeDocument/2006/relationships/image" Target="../media/image60.png"/><Relationship Id="rId10" Type="http://schemas.openxmlformats.org/officeDocument/2006/relationships/image" Target="../media/image8.emf"/><Relationship Id="rId19" Type="http://schemas.openxmlformats.org/officeDocument/2006/relationships/image" Target="../media/image58.emf"/><Relationship Id="rId4" Type="http://schemas.openxmlformats.org/officeDocument/2006/relationships/image" Target="../media/image13.png"/><Relationship Id="rId9" Type="http://schemas.openxmlformats.org/officeDocument/2006/relationships/image" Target="../media/image16.emf"/><Relationship Id="rId1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microsoft.com/office/2017/06/relationships/model3d" Target="../media/model3d1.glb"/><Relationship Id="rId7" Type="http://schemas.openxmlformats.org/officeDocument/2006/relationships/image" Target="../media/image15.emf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image" Target="../media/image17.png"/><Relationship Id="rId5" Type="http://schemas.openxmlformats.org/officeDocument/2006/relationships/image" Target="../media/image14.emf"/><Relationship Id="rId10" Type="http://schemas.openxmlformats.org/officeDocument/2006/relationships/image" Target="../media/image8.emf"/><Relationship Id="rId4" Type="http://schemas.openxmlformats.org/officeDocument/2006/relationships/image" Target="../media/image13.png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emf"/><Relationship Id="rId10" Type="http://schemas.openxmlformats.org/officeDocument/2006/relationships/image" Target="../media/image26.png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microsoft.com/office/2017/06/relationships/model3d" Target="../media/model3d1.glb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17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34.emf"/><Relationship Id="rId5" Type="http://schemas.openxmlformats.org/officeDocument/2006/relationships/image" Target="../media/image14.emf"/><Relationship Id="rId15" Type="http://schemas.openxmlformats.org/officeDocument/2006/relationships/image" Target="../media/image37.emf"/><Relationship Id="rId10" Type="http://schemas.openxmlformats.org/officeDocument/2006/relationships/image" Target="../media/image33.emf"/><Relationship Id="rId4" Type="http://schemas.openxmlformats.org/officeDocument/2006/relationships/image" Target="../media/image13.png"/><Relationship Id="rId9" Type="http://schemas.openxmlformats.org/officeDocument/2006/relationships/image" Target="../media/image32.emf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7.emf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5.emf"/><Relationship Id="rId5" Type="http://schemas.openxmlformats.org/officeDocument/2006/relationships/image" Target="../media/image41.png"/><Relationship Id="rId10" Type="http://schemas.openxmlformats.org/officeDocument/2006/relationships/image" Target="../media/image44.emf"/><Relationship Id="rId4" Type="http://schemas.openxmlformats.org/officeDocument/2006/relationships/image" Target="../media/image2.png"/><Relationship Id="rId9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emf"/><Relationship Id="rId18" Type="http://schemas.openxmlformats.org/officeDocument/2006/relationships/image" Target="../media/image58.emf"/><Relationship Id="rId3" Type="http://schemas.openxmlformats.org/officeDocument/2006/relationships/image" Target="../media/image12.emf"/><Relationship Id="rId7" Type="http://schemas.microsoft.com/office/2017/06/relationships/model3d" Target="../media/model3d1.glb"/><Relationship Id="rId12" Type="http://schemas.openxmlformats.org/officeDocument/2006/relationships/image" Target="../media/image52.emf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emf"/><Relationship Id="rId11" Type="http://schemas.openxmlformats.org/officeDocument/2006/relationships/image" Target="../media/image51.png"/><Relationship Id="rId5" Type="http://schemas.openxmlformats.org/officeDocument/2006/relationships/image" Target="../media/image48.emf"/><Relationship Id="rId15" Type="http://schemas.openxmlformats.org/officeDocument/2006/relationships/image" Target="../media/image55.emf"/><Relationship Id="rId10" Type="http://schemas.openxmlformats.org/officeDocument/2006/relationships/image" Target="../media/image11.emf"/><Relationship Id="rId19" Type="http://schemas.openxmlformats.org/officeDocument/2006/relationships/image" Target="../media/image59.png"/><Relationship Id="rId4" Type="http://schemas.openxmlformats.org/officeDocument/2006/relationships/image" Target="../media/image15.emf"/><Relationship Id="rId9" Type="http://schemas.openxmlformats.org/officeDocument/2006/relationships/image" Target="../media/image14.emf"/><Relationship Id="rId14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15F2BC-94A7-A3DE-4BDD-7969C5D9F63A}"/>
              </a:ext>
            </a:extLst>
          </p:cNvPr>
          <p:cNvSpPr txBox="1">
            <a:spLocks/>
          </p:cNvSpPr>
          <p:nvPr/>
        </p:nvSpPr>
        <p:spPr>
          <a:xfrm>
            <a:off x="445497" y="443379"/>
            <a:ext cx="11301003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Garamond" panose="02020404030301010803" pitchFamily="18" charset="0"/>
              </a:rPr>
              <a:t>Adversarial Parametric Pose Prior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3CE40-9000-9935-1A62-D7A94E1E9EDB}"/>
              </a:ext>
            </a:extLst>
          </p:cNvPr>
          <p:cNvSpPr/>
          <p:nvPr/>
        </p:nvSpPr>
        <p:spPr>
          <a:xfrm>
            <a:off x="2474815" y="929931"/>
            <a:ext cx="7131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H" sz="2400" dirty="0">
                <a:latin typeface="Garamond" panose="02020404030301010803" pitchFamily="18" charset="0"/>
              </a:rPr>
              <a:t>Andrey Davydov, Anastasia Remizova, Victor Constantin, </a:t>
            </a:r>
          </a:p>
          <a:p>
            <a:pPr algn="ctr"/>
            <a:r>
              <a:rPr lang="en-CH" sz="2400" dirty="0">
                <a:latin typeface="Garamond" panose="02020404030301010803" pitchFamily="18" charset="0"/>
              </a:rPr>
              <a:t>Sina Honari, Mathieu Salzmann, Pascal Fua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18420E-E980-DF0F-218D-757A2A0290C6}"/>
              </a:ext>
            </a:extLst>
          </p:cNvPr>
          <p:cNvSpPr/>
          <p:nvPr/>
        </p:nvSpPr>
        <p:spPr>
          <a:xfrm>
            <a:off x="5287892" y="1702796"/>
            <a:ext cx="1616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H" sz="2000" dirty="0">
                <a:latin typeface="Garamond" panose="02020404030301010803" pitchFamily="18" charset="0"/>
              </a:rPr>
              <a:t>CVLab, EPFL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037D76-7D2C-3466-341A-5A1D6D86B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62" y="2803616"/>
            <a:ext cx="8306874" cy="12507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C251E5-63FD-E44A-3218-7138D2F6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13" y="4127771"/>
            <a:ext cx="8686800" cy="12721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5F0663-8F5B-5D27-763B-1DFCA52C6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018" y="5473296"/>
            <a:ext cx="8417418" cy="941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94461-DC55-450A-F4C9-B28CC5B6D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442" y="2139600"/>
            <a:ext cx="596900" cy="5969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2F44D1-52C9-683B-BC93-81EB0143C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2174241"/>
            <a:ext cx="1490497" cy="43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46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>
            <a:extLst>
              <a:ext uri="{FF2B5EF4-FFF2-40B4-BE49-F238E27FC236}">
                <a16:creationId xmlns:a16="http://schemas.microsoft.com/office/drawing/2014/main" id="{04C99193-ADA0-BA13-685F-A6CD280EAA29}"/>
              </a:ext>
            </a:extLst>
          </p:cNvPr>
          <p:cNvSpPr txBox="1">
            <a:spLocks/>
          </p:cNvSpPr>
          <p:nvPr/>
        </p:nvSpPr>
        <p:spPr>
          <a:xfrm>
            <a:off x="445498" y="228693"/>
            <a:ext cx="11301003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Garamond" panose="02020404030301010803" pitchFamily="18" charset="0"/>
              </a:rPr>
              <a:t>Adversarial Parametric Pose Prior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E75856-F3D8-4A28-2CB9-EA1F5DFCC051}"/>
              </a:ext>
            </a:extLst>
          </p:cNvPr>
          <p:cNvGrpSpPr/>
          <p:nvPr/>
        </p:nvGrpSpPr>
        <p:grpSpPr>
          <a:xfrm>
            <a:off x="445498" y="665306"/>
            <a:ext cx="4769212" cy="2855711"/>
            <a:chOff x="445498" y="665306"/>
            <a:chExt cx="4769212" cy="285571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D537E0-D39A-A26C-AFE8-E56C6EE59201}"/>
                </a:ext>
              </a:extLst>
            </p:cNvPr>
            <p:cNvGrpSpPr/>
            <p:nvPr/>
          </p:nvGrpSpPr>
          <p:grpSpPr>
            <a:xfrm>
              <a:off x="758112" y="665306"/>
              <a:ext cx="1747317" cy="2855711"/>
              <a:chOff x="2247368" y="1685509"/>
              <a:chExt cx="1747317" cy="2855711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2" name="3D Model 111" descr="Dark Grey Sphere">
                    <a:extLst>
                      <a:ext uri="{FF2B5EF4-FFF2-40B4-BE49-F238E27FC236}">
                        <a16:creationId xmlns:a16="http://schemas.microsoft.com/office/drawing/2014/main" id="{78C0D2C2-AC72-EE15-CDCD-B46A374BF85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033908421"/>
                      </p:ext>
                    </p:extLst>
                  </p:nvPr>
                </p:nvGraphicFramePr>
                <p:xfrm>
                  <a:off x="2381375" y="1685509"/>
                  <a:ext cx="771173" cy="787937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771173" cy="7879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effectLst>
                          <a:softEdge rad="12700"/>
                        </a:effectLst>
                      </am3d:spPr>
                      <am3d:camera>
                        <am3d:pos x="0" y="0" z="8146918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3146" d="1000000"/>
                        <am3d:preTrans dx="-2" dy="-18000000" dz="3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011207" ay="-732823" az="-220020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132440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2" name="3D Model 111" descr="Dark Grey Sphere">
                    <a:extLst>
                      <a:ext uri="{FF2B5EF4-FFF2-40B4-BE49-F238E27FC236}">
                        <a16:creationId xmlns:a16="http://schemas.microsoft.com/office/drawing/2014/main" id="{78C0D2C2-AC72-EE15-CDCD-B46A374BF85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2119" y="665306"/>
                    <a:ext cx="771173" cy="78793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"/>
                  </a:effectLst>
                </p:spPr>
              </p:pic>
            </mc:Fallback>
          </mc:AlternateContent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93384975-4420-49F4-2207-2A1676118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2719" y="1702928"/>
                <a:ext cx="414141" cy="381010"/>
              </a:xfrm>
              <a:prstGeom prst="rect">
                <a:avLst/>
              </a:prstGeom>
            </p:spPr>
          </p:pic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C8329A7F-69AA-E6A9-78D0-5BD3FB2948FA}"/>
                  </a:ext>
                </a:extLst>
              </p:cNvPr>
              <p:cNvSpPr/>
              <p:nvPr/>
            </p:nvSpPr>
            <p:spPr>
              <a:xfrm rot="18989588" flipH="1">
                <a:off x="2492291" y="2057213"/>
                <a:ext cx="1502394" cy="2484007"/>
              </a:xfrm>
              <a:prstGeom prst="arc">
                <a:avLst>
                  <a:gd name="adj1" fmla="val 15441171"/>
                  <a:gd name="adj2" fmla="val 18231930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089DEA6-B4F3-3644-BD84-51843D262D89}"/>
                  </a:ext>
                </a:extLst>
              </p:cNvPr>
              <p:cNvSpPr/>
              <p:nvPr/>
            </p:nvSpPr>
            <p:spPr>
              <a:xfrm>
                <a:off x="2247368" y="3132646"/>
                <a:ext cx="115143" cy="11137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4DBF5D77-0A45-797C-6CD1-04C4D3378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4939" y="2877659"/>
                <a:ext cx="165100" cy="177800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0A9F576-7575-C17B-7AAE-0DDA8531CBE1}"/>
                </a:ext>
              </a:extLst>
            </p:cNvPr>
            <p:cNvGrpSpPr/>
            <p:nvPr/>
          </p:nvGrpSpPr>
          <p:grpSpPr>
            <a:xfrm>
              <a:off x="894911" y="1524898"/>
              <a:ext cx="2042506" cy="872579"/>
              <a:chOff x="2384167" y="2545101"/>
              <a:chExt cx="2042506" cy="872579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67B3249E-3AB9-6FCF-F256-80E90F77314B}"/>
                  </a:ext>
                </a:extLst>
              </p:cNvPr>
              <p:cNvSpPr/>
              <p:nvPr/>
            </p:nvSpPr>
            <p:spPr>
              <a:xfrm rot="15485705">
                <a:off x="2602984" y="2738955"/>
                <a:ext cx="459908" cy="897542"/>
              </a:xfrm>
              <a:prstGeom prst="arc">
                <a:avLst>
                  <a:gd name="adj1" fmla="val 17166640"/>
                  <a:gd name="adj2" fmla="val 3130578"/>
                </a:avLst>
              </a:prstGeom>
              <a:ln w="38100">
                <a:solidFill>
                  <a:srgbClr val="FFC000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 dirty="0"/>
              </a:p>
            </p:txBody>
          </p:sp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CCCDB707-8EDA-B89F-8711-22A88FDD9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1573" y="2725259"/>
                <a:ext cx="165100" cy="330200"/>
              </a:xfrm>
              <a:prstGeom prst="rect">
                <a:avLst/>
              </a:prstGeom>
            </p:spPr>
          </p:pic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3CC3B77C-1B22-CFF0-068F-7F29DE892413}"/>
                  </a:ext>
                </a:extLst>
              </p:cNvPr>
              <p:cNvSpPr/>
              <p:nvPr/>
            </p:nvSpPr>
            <p:spPr>
              <a:xfrm rot="15485705" flipH="1">
                <a:off x="3883487" y="2598976"/>
                <a:ext cx="268210" cy="518162"/>
              </a:xfrm>
              <a:prstGeom prst="arc">
                <a:avLst>
                  <a:gd name="adj1" fmla="val 17166640"/>
                  <a:gd name="adj2" fmla="val 3130578"/>
                </a:avLst>
              </a:prstGeom>
              <a:ln w="38100">
                <a:solidFill>
                  <a:srgbClr val="FFC000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 dirty="0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7374ABF4-49FC-AB27-BCF9-FB06D4CD89F0}"/>
                  </a:ext>
                </a:extLst>
              </p:cNvPr>
              <p:cNvSpPr/>
              <p:nvPr/>
            </p:nvSpPr>
            <p:spPr>
              <a:xfrm>
                <a:off x="3065261" y="2545101"/>
                <a:ext cx="633486" cy="787937"/>
              </a:xfrm>
              <a:custGeom>
                <a:avLst/>
                <a:gdLst>
                  <a:gd name="connsiteX0" fmla="*/ 0 w 1568474"/>
                  <a:gd name="connsiteY0" fmla="*/ 0 h 1072564"/>
                  <a:gd name="connsiteX1" fmla="*/ 1568474 w 1568474"/>
                  <a:gd name="connsiteY1" fmla="*/ 0 h 1072564"/>
                  <a:gd name="connsiteX2" fmla="*/ 1568474 w 1568474"/>
                  <a:gd name="connsiteY2" fmla="*/ 1072564 h 1072564"/>
                  <a:gd name="connsiteX3" fmla="*/ 0 w 1568474"/>
                  <a:gd name="connsiteY3" fmla="*/ 1072564 h 1072564"/>
                  <a:gd name="connsiteX4" fmla="*/ 0 w 1568474"/>
                  <a:gd name="connsiteY4" fmla="*/ 0 h 1072564"/>
                  <a:gd name="connsiteX0" fmla="*/ 11151 w 1579625"/>
                  <a:gd name="connsiteY0" fmla="*/ 0 h 1072564"/>
                  <a:gd name="connsiteX1" fmla="*/ 1579625 w 1579625"/>
                  <a:gd name="connsiteY1" fmla="*/ 0 h 1072564"/>
                  <a:gd name="connsiteX2" fmla="*/ 1579625 w 1579625"/>
                  <a:gd name="connsiteY2" fmla="*/ 1072564 h 1072564"/>
                  <a:gd name="connsiteX3" fmla="*/ 0 w 1579625"/>
                  <a:gd name="connsiteY3" fmla="*/ 816086 h 1072564"/>
                  <a:gd name="connsiteX4" fmla="*/ 11151 w 1579625"/>
                  <a:gd name="connsiteY4" fmla="*/ 0 h 1072564"/>
                  <a:gd name="connsiteX0" fmla="*/ 22302 w 1579625"/>
                  <a:gd name="connsiteY0" fmla="*/ 334536 h 1072564"/>
                  <a:gd name="connsiteX1" fmla="*/ 1579625 w 1579625"/>
                  <a:gd name="connsiteY1" fmla="*/ 0 h 1072564"/>
                  <a:gd name="connsiteX2" fmla="*/ 1579625 w 1579625"/>
                  <a:gd name="connsiteY2" fmla="*/ 1072564 h 1072564"/>
                  <a:gd name="connsiteX3" fmla="*/ 0 w 1579625"/>
                  <a:gd name="connsiteY3" fmla="*/ 816086 h 1072564"/>
                  <a:gd name="connsiteX4" fmla="*/ 22302 w 1579625"/>
                  <a:gd name="connsiteY4" fmla="*/ 334536 h 1072564"/>
                  <a:gd name="connsiteX0" fmla="*/ 11151 w 1579625"/>
                  <a:gd name="connsiteY0" fmla="*/ 301083 h 1072564"/>
                  <a:gd name="connsiteX1" fmla="*/ 1579625 w 1579625"/>
                  <a:gd name="connsiteY1" fmla="*/ 0 h 1072564"/>
                  <a:gd name="connsiteX2" fmla="*/ 1579625 w 1579625"/>
                  <a:gd name="connsiteY2" fmla="*/ 1072564 h 1072564"/>
                  <a:gd name="connsiteX3" fmla="*/ 0 w 1579625"/>
                  <a:gd name="connsiteY3" fmla="*/ 816086 h 1072564"/>
                  <a:gd name="connsiteX4" fmla="*/ 11151 w 1579625"/>
                  <a:gd name="connsiteY4" fmla="*/ 301083 h 1072564"/>
                  <a:gd name="connsiteX0" fmla="*/ 63560 w 1632034"/>
                  <a:gd name="connsiteY0" fmla="*/ 301083 h 1072564"/>
                  <a:gd name="connsiteX1" fmla="*/ 1632034 w 1632034"/>
                  <a:gd name="connsiteY1" fmla="*/ 0 h 1072564"/>
                  <a:gd name="connsiteX2" fmla="*/ 1632034 w 1632034"/>
                  <a:gd name="connsiteY2" fmla="*/ 1072564 h 1072564"/>
                  <a:gd name="connsiteX3" fmla="*/ 52409 w 1632034"/>
                  <a:gd name="connsiteY3" fmla="*/ 816086 h 1072564"/>
                  <a:gd name="connsiteX4" fmla="*/ 63560 w 1632034"/>
                  <a:gd name="connsiteY4" fmla="*/ 301083 h 1072564"/>
                  <a:gd name="connsiteX0" fmla="*/ 61159 w 1629633"/>
                  <a:gd name="connsiteY0" fmla="*/ 301083 h 1072564"/>
                  <a:gd name="connsiteX1" fmla="*/ 1629633 w 1629633"/>
                  <a:gd name="connsiteY1" fmla="*/ 0 h 1072564"/>
                  <a:gd name="connsiteX2" fmla="*/ 1629633 w 1629633"/>
                  <a:gd name="connsiteY2" fmla="*/ 1072564 h 1072564"/>
                  <a:gd name="connsiteX3" fmla="*/ 58973 w 1629633"/>
                  <a:gd name="connsiteY3" fmla="*/ 825050 h 1072564"/>
                  <a:gd name="connsiteX4" fmla="*/ 61159 w 1629633"/>
                  <a:gd name="connsiteY4" fmla="*/ 301083 h 1072564"/>
                  <a:gd name="connsiteX0" fmla="*/ 77539 w 1646013"/>
                  <a:gd name="connsiteY0" fmla="*/ 301083 h 1072564"/>
                  <a:gd name="connsiteX1" fmla="*/ 1646013 w 1646013"/>
                  <a:gd name="connsiteY1" fmla="*/ 0 h 1072564"/>
                  <a:gd name="connsiteX2" fmla="*/ 1646013 w 1646013"/>
                  <a:gd name="connsiteY2" fmla="*/ 1072564 h 1072564"/>
                  <a:gd name="connsiteX3" fmla="*/ 75353 w 1646013"/>
                  <a:gd name="connsiteY3" fmla="*/ 825050 h 1072564"/>
                  <a:gd name="connsiteX4" fmla="*/ 77539 w 1646013"/>
                  <a:gd name="connsiteY4" fmla="*/ 301083 h 1072564"/>
                  <a:gd name="connsiteX0" fmla="*/ 77539 w 1646013"/>
                  <a:gd name="connsiteY0" fmla="*/ 117509 h 888990"/>
                  <a:gd name="connsiteX1" fmla="*/ 1630172 w 1646013"/>
                  <a:gd name="connsiteY1" fmla="*/ 0 h 888990"/>
                  <a:gd name="connsiteX2" fmla="*/ 1646013 w 1646013"/>
                  <a:gd name="connsiteY2" fmla="*/ 888990 h 888990"/>
                  <a:gd name="connsiteX3" fmla="*/ 75353 w 1646013"/>
                  <a:gd name="connsiteY3" fmla="*/ 641476 h 888990"/>
                  <a:gd name="connsiteX4" fmla="*/ 77539 w 1646013"/>
                  <a:gd name="connsiteY4" fmla="*/ 117509 h 888990"/>
                  <a:gd name="connsiteX0" fmla="*/ 77539 w 1646013"/>
                  <a:gd name="connsiteY0" fmla="*/ 117509 h 751310"/>
                  <a:gd name="connsiteX1" fmla="*/ 1630172 w 1646013"/>
                  <a:gd name="connsiteY1" fmla="*/ 0 h 751310"/>
                  <a:gd name="connsiteX2" fmla="*/ 1646013 w 1646013"/>
                  <a:gd name="connsiteY2" fmla="*/ 751310 h 751310"/>
                  <a:gd name="connsiteX3" fmla="*/ 75353 w 1646013"/>
                  <a:gd name="connsiteY3" fmla="*/ 641476 h 751310"/>
                  <a:gd name="connsiteX4" fmla="*/ 77539 w 1646013"/>
                  <a:gd name="connsiteY4" fmla="*/ 117509 h 75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013" h="751310">
                    <a:moveTo>
                      <a:pt x="77539" y="117509"/>
                    </a:moveTo>
                    <a:lnTo>
                      <a:pt x="1630172" y="0"/>
                    </a:lnTo>
                    <a:lnTo>
                      <a:pt x="1646013" y="751310"/>
                    </a:lnTo>
                    <a:lnTo>
                      <a:pt x="75353" y="641476"/>
                    </a:lnTo>
                    <a:cubicBezTo>
                      <a:pt x="16317" y="362231"/>
                      <a:pt x="-60649" y="468471"/>
                      <a:pt x="77539" y="117509"/>
                    </a:cubicBezTo>
                    <a:close/>
                  </a:path>
                </a:pathLst>
              </a:custGeom>
              <a:solidFill>
                <a:srgbClr val="FFC000"/>
              </a:solidFill>
              <a:ln w="38100">
                <a:solidFill>
                  <a:srgbClr val="FFC000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CH" sz="3200" b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5F983121-6A56-87B3-BE84-F116EB8B1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5288" y="2781895"/>
                <a:ext cx="228600" cy="330200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690580A-94E0-0408-D718-991B6333AF34}"/>
                </a:ext>
              </a:extLst>
            </p:cNvPr>
            <p:cNvGrpSpPr/>
            <p:nvPr/>
          </p:nvGrpSpPr>
          <p:grpSpPr>
            <a:xfrm>
              <a:off x="3071491" y="1684308"/>
              <a:ext cx="2143219" cy="790593"/>
              <a:chOff x="4560747" y="2496099"/>
              <a:chExt cx="2143219" cy="790593"/>
            </a:xfrm>
          </p:grpSpPr>
          <p:sp>
            <p:nvSpPr>
              <p:cNvPr id="124" name="Rectangle 3">
                <a:extLst>
                  <a:ext uri="{FF2B5EF4-FFF2-40B4-BE49-F238E27FC236}">
                    <a16:creationId xmlns:a16="http://schemas.microsoft.com/office/drawing/2014/main" id="{EE9D999B-772F-5033-E795-AD8E607B7320}"/>
                  </a:ext>
                </a:extLst>
              </p:cNvPr>
              <p:cNvSpPr/>
              <p:nvPr/>
            </p:nvSpPr>
            <p:spPr>
              <a:xfrm rot="10800000">
                <a:off x="4560747" y="2496099"/>
                <a:ext cx="617392" cy="790593"/>
              </a:xfrm>
              <a:custGeom>
                <a:avLst/>
                <a:gdLst>
                  <a:gd name="connsiteX0" fmla="*/ 0 w 1568474"/>
                  <a:gd name="connsiteY0" fmla="*/ 0 h 1072564"/>
                  <a:gd name="connsiteX1" fmla="*/ 1568474 w 1568474"/>
                  <a:gd name="connsiteY1" fmla="*/ 0 h 1072564"/>
                  <a:gd name="connsiteX2" fmla="*/ 1568474 w 1568474"/>
                  <a:gd name="connsiteY2" fmla="*/ 1072564 h 1072564"/>
                  <a:gd name="connsiteX3" fmla="*/ 0 w 1568474"/>
                  <a:gd name="connsiteY3" fmla="*/ 1072564 h 1072564"/>
                  <a:gd name="connsiteX4" fmla="*/ 0 w 1568474"/>
                  <a:gd name="connsiteY4" fmla="*/ 0 h 1072564"/>
                  <a:gd name="connsiteX0" fmla="*/ 11151 w 1579625"/>
                  <a:gd name="connsiteY0" fmla="*/ 0 h 1072564"/>
                  <a:gd name="connsiteX1" fmla="*/ 1579625 w 1579625"/>
                  <a:gd name="connsiteY1" fmla="*/ 0 h 1072564"/>
                  <a:gd name="connsiteX2" fmla="*/ 1579625 w 1579625"/>
                  <a:gd name="connsiteY2" fmla="*/ 1072564 h 1072564"/>
                  <a:gd name="connsiteX3" fmla="*/ 0 w 1579625"/>
                  <a:gd name="connsiteY3" fmla="*/ 816086 h 1072564"/>
                  <a:gd name="connsiteX4" fmla="*/ 11151 w 1579625"/>
                  <a:gd name="connsiteY4" fmla="*/ 0 h 1072564"/>
                  <a:gd name="connsiteX0" fmla="*/ 22302 w 1579625"/>
                  <a:gd name="connsiteY0" fmla="*/ 334536 h 1072564"/>
                  <a:gd name="connsiteX1" fmla="*/ 1579625 w 1579625"/>
                  <a:gd name="connsiteY1" fmla="*/ 0 h 1072564"/>
                  <a:gd name="connsiteX2" fmla="*/ 1579625 w 1579625"/>
                  <a:gd name="connsiteY2" fmla="*/ 1072564 h 1072564"/>
                  <a:gd name="connsiteX3" fmla="*/ 0 w 1579625"/>
                  <a:gd name="connsiteY3" fmla="*/ 816086 h 1072564"/>
                  <a:gd name="connsiteX4" fmla="*/ 22302 w 1579625"/>
                  <a:gd name="connsiteY4" fmla="*/ 334536 h 1072564"/>
                  <a:gd name="connsiteX0" fmla="*/ 11151 w 1579625"/>
                  <a:gd name="connsiteY0" fmla="*/ 301083 h 1072564"/>
                  <a:gd name="connsiteX1" fmla="*/ 1579625 w 1579625"/>
                  <a:gd name="connsiteY1" fmla="*/ 0 h 1072564"/>
                  <a:gd name="connsiteX2" fmla="*/ 1579625 w 1579625"/>
                  <a:gd name="connsiteY2" fmla="*/ 1072564 h 1072564"/>
                  <a:gd name="connsiteX3" fmla="*/ 0 w 1579625"/>
                  <a:gd name="connsiteY3" fmla="*/ 816086 h 1072564"/>
                  <a:gd name="connsiteX4" fmla="*/ 11151 w 1579625"/>
                  <a:gd name="connsiteY4" fmla="*/ 301083 h 1072564"/>
                  <a:gd name="connsiteX0" fmla="*/ 63560 w 1632034"/>
                  <a:gd name="connsiteY0" fmla="*/ 301083 h 1072564"/>
                  <a:gd name="connsiteX1" fmla="*/ 1632034 w 1632034"/>
                  <a:gd name="connsiteY1" fmla="*/ 0 h 1072564"/>
                  <a:gd name="connsiteX2" fmla="*/ 1632034 w 1632034"/>
                  <a:gd name="connsiteY2" fmla="*/ 1072564 h 1072564"/>
                  <a:gd name="connsiteX3" fmla="*/ 52409 w 1632034"/>
                  <a:gd name="connsiteY3" fmla="*/ 816086 h 1072564"/>
                  <a:gd name="connsiteX4" fmla="*/ 63560 w 1632034"/>
                  <a:gd name="connsiteY4" fmla="*/ 301083 h 1072564"/>
                  <a:gd name="connsiteX0" fmla="*/ 61159 w 1629633"/>
                  <a:gd name="connsiteY0" fmla="*/ 301083 h 1072564"/>
                  <a:gd name="connsiteX1" fmla="*/ 1629633 w 1629633"/>
                  <a:gd name="connsiteY1" fmla="*/ 0 h 1072564"/>
                  <a:gd name="connsiteX2" fmla="*/ 1629633 w 1629633"/>
                  <a:gd name="connsiteY2" fmla="*/ 1072564 h 1072564"/>
                  <a:gd name="connsiteX3" fmla="*/ 58973 w 1629633"/>
                  <a:gd name="connsiteY3" fmla="*/ 825050 h 1072564"/>
                  <a:gd name="connsiteX4" fmla="*/ 61159 w 1629633"/>
                  <a:gd name="connsiteY4" fmla="*/ 301083 h 1072564"/>
                  <a:gd name="connsiteX0" fmla="*/ 77539 w 1646013"/>
                  <a:gd name="connsiteY0" fmla="*/ 301083 h 1072564"/>
                  <a:gd name="connsiteX1" fmla="*/ 1646013 w 1646013"/>
                  <a:gd name="connsiteY1" fmla="*/ 0 h 1072564"/>
                  <a:gd name="connsiteX2" fmla="*/ 1646013 w 1646013"/>
                  <a:gd name="connsiteY2" fmla="*/ 1072564 h 1072564"/>
                  <a:gd name="connsiteX3" fmla="*/ 75353 w 1646013"/>
                  <a:gd name="connsiteY3" fmla="*/ 825050 h 1072564"/>
                  <a:gd name="connsiteX4" fmla="*/ 77539 w 1646013"/>
                  <a:gd name="connsiteY4" fmla="*/ 301083 h 1072564"/>
                  <a:gd name="connsiteX0" fmla="*/ 77539 w 1646013"/>
                  <a:gd name="connsiteY0" fmla="*/ 117509 h 888990"/>
                  <a:gd name="connsiteX1" fmla="*/ 1630172 w 1646013"/>
                  <a:gd name="connsiteY1" fmla="*/ 0 h 888990"/>
                  <a:gd name="connsiteX2" fmla="*/ 1646013 w 1646013"/>
                  <a:gd name="connsiteY2" fmla="*/ 888990 h 888990"/>
                  <a:gd name="connsiteX3" fmla="*/ 75353 w 1646013"/>
                  <a:gd name="connsiteY3" fmla="*/ 641476 h 888990"/>
                  <a:gd name="connsiteX4" fmla="*/ 77539 w 1646013"/>
                  <a:gd name="connsiteY4" fmla="*/ 117509 h 888990"/>
                  <a:gd name="connsiteX0" fmla="*/ 77539 w 1646013"/>
                  <a:gd name="connsiteY0" fmla="*/ 117509 h 751310"/>
                  <a:gd name="connsiteX1" fmla="*/ 1630172 w 1646013"/>
                  <a:gd name="connsiteY1" fmla="*/ 0 h 751310"/>
                  <a:gd name="connsiteX2" fmla="*/ 1646013 w 1646013"/>
                  <a:gd name="connsiteY2" fmla="*/ 751310 h 751310"/>
                  <a:gd name="connsiteX3" fmla="*/ 75353 w 1646013"/>
                  <a:gd name="connsiteY3" fmla="*/ 641476 h 751310"/>
                  <a:gd name="connsiteX4" fmla="*/ 77539 w 1646013"/>
                  <a:gd name="connsiteY4" fmla="*/ 117509 h 75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013" h="751310">
                    <a:moveTo>
                      <a:pt x="77539" y="117509"/>
                    </a:moveTo>
                    <a:lnTo>
                      <a:pt x="1630172" y="0"/>
                    </a:lnTo>
                    <a:lnTo>
                      <a:pt x="1646013" y="751310"/>
                    </a:lnTo>
                    <a:lnTo>
                      <a:pt x="75353" y="641476"/>
                    </a:lnTo>
                    <a:cubicBezTo>
                      <a:pt x="16317" y="362231"/>
                      <a:pt x="-60649" y="468471"/>
                      <a:pt x="77539" y="11750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CH" sz="3200" b="1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F71191AB-D50B-1329-A39C-BDACF6CF5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5997" y="2737959"/>
                <a:ext cx="304800" cy="279400"/>
              </a:xfrm>
              <a:prstGeom prst="rect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1095095-B295-F186-D399-5B98F66E6799}"/>
                  </a:ext>
                </a:extLst>
              </p:cNvPr>
              <p:cNvSpPr txBox="1"/>
              <p:nvPr/>
            </p:nvSpPr>
            <p:spPr>
              <a:xfrm>
                <a:off x="5187181" y="2737959"/>
                <a:ext cx="15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American Typewriter" panose="02090604020004020304" pitchFamily="18" charset="77"/>
                  </a:rPr>
                  <a:t>“r</a:t>
                </a:r>
                <a:r>
                  <a:rPr lang="en-CH" sz="1400" dirty="0">
                    <a:latin typeface="American Typewriter" panose="02090604020004020304" pitchFamily="18" charset="77"/>
                  </a:rPr>
                  <a:t>eal” / “fake”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7BCF445-31AC-EF8B-F17D-3C40280ACCE2}"/>
                </a:ext>
              </a:extLst>
            </p:cNvPr>
            <p:cNvGrpSpPr/>
            <p:nvPr/>
          </p:nvGrpSpPr>
          <p:grpSpPr>
            <a:xfrm>
              <a:off x="445498" y="2192805"/>
              <a:ext cx="2463090" cy="753658"/>
              <a:chOff x="1934754" y="3213008"/>
              <a:chExt cx="2463090" cy="753658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8867C9B6-2314-ADBD-2DD7-4BBA7B72D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5444" y="3226024"/>
                <a:ext cx="152400" cy="254000"/>
              </a:xfrm>
              <a:prstGeom prst="rect">
                <a:avLst/>
              </a:prstGeom>
            </p:spPr>
          </p:pic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A857153A-2099-1390-CCEA-525C28B037A1}"/>
                  </a:ext>
                </a:extLst>
              </p:cNvPr>
              <p:cNvSpPr/>
              <p:nvPr/>
            </p:nvSpPr>
            <p:spPr>
              <a:xfrm rot="15986129" flipH="1">
                <a:off x="3261309" y="2774133"/>
                <a:ext cx="564193" cy="1441943"/>
              </a:xfrm>
              <a:prstGeom prst="arc">
                <a:avLst>
                  <a:gd name="adj1" fmla="val 17368786"/>
                  <a:gd name="adj2" fmla="val 5006751"/>
                </a:avLst>
              </a:prstGeom>
              <a:ln w="38100">
                <a:solidFill>
                  <a:srgbClr val="0070C0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Garamond" panose="02020404030301010803" pitchFamily="18" charset="0"/>
                </a:endParaRPr>
              </a:p>
            </p:txBody>
          </p:sp>
          <p:sp>
            <p:nvSpPr>
              <p:cNvPr id="130" name="Magnetic Disk 129">
                <a:extLst>
                  <a:ext uri="{FF2B5EF4-FFF2-40B4-BE49-F238E27FC236}">
                    <a16:creationId xmlns:a16="http://schemas.microsoft.com/office/drawing/2014/main" id="{551FDCDC-F84E-F293-6F99-42DA8C3F6A6F}"/>
                  </a:ext>
                </a:extLst>
              </p:cNvPr>
              <p:cNvSpPr/>
              <p:nvPr/>
            </p:nvSpPr>
            <p:spPr>
              <a:xfrm>
                <a:off x="1934754" y="3356280"/>
                <a:ext cx="973112" cy="610386"/>
              </a:xfrm>
              <a:prstGeom prst="flowChartMagneticDisk">
                <a:avLst/>
              </a:prstGeom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H" sz="1400" dirty="0">
                    <a:latin typeface="Garamond" panose="02020404030301010803" pitchFamily="18" charset="0"/>
                  </a:rPr>
                  <a:t>DATASET</a:t>
                </a:r>
              </a:p>
            </p:txBody>
          </p:sp>
        </p:grp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036E919B-9E97-88DA-C8C1-1A860A6BA2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6500" y="861043"/>
            <a:ext cx="2766139" cy="2766139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C8258A6C-A341-4F4E-B816-7BBD6F914CB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3625"/>
          <a:stretch/>
        </p:blipFill>
        <p:spPr>
          <a:xfrm>
            <a:off x="7870747" y="1613563"/>
            <a:ext cx="4148179" cy="11079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644B8C-46FE-2851-FF0C-0B62A300343F}"/>
              </a:ext>
            </a:extLst>
          </p:cNvPr>
          <p:cNvGrpSpPr/>
          <p:nvPr/>
        </p:nvGrpSpPr>
        <p:grpSpPr>
          <a:xfrm>
            <a:off x="361283" y="3266424"/>
            <a:ext cx="3951808" cy="1037611"/>
            <a:chOff x="193233" y="3799203"/>
            <a:chExt cx="5337754" cy="1533751"/>
          </a:xfrm>
        </p:grpSpPr>
        <p:sp>
          <p:nvSpPr>
            <p:cNvPr id="134" name="Rectangle 3">
              <a:extLst>
                <a:ext uri="{FF2B5EF4-FFF2-40B4-BE49-F238E27FC236}">
                  <a16:creationId xmlns:a16="http://schemas.microsoft.com/office/drawing/2014/main" id="{1F4133C7-1064-BEE5-3A09-D28B6432756C}"/>
                </a:ext>
              </a:extLst>
            </p:cNvPr>
            <p:cNvSpPr/>
            <p:nvPr/>
          </p:nvSpPr>
          <p:spPr>
            <a:xfrm>
              <a:off x="1634037" y="4559295"/>
              <a:ext cx="584906" cy="768165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CH" sz="3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3">
              <a:extLst>
                <a:ext uri="{FF2B5EF4-FFF2-40B4-BE49-F238E27FC236}">
                  <a16:creationId xmlns:a16="http://schemas.microsoft.com/office/drawing/2014/main" id="{3ABD76F5-64B8-E078-880A-AD10F9C531B6}"/>
                </a:ext>
              </a:extLst>
            </p:cNvPr>
            <p:cNvSpPr/>
            <p:nvPr/>
          </p:nvSpPr>
          <p:spPr>
            <a:xfrm>
              <a:off x="1683150" y="4636776"/>
              <a:ext cx="486680" cy="621750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CH" sz="3200" b="1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4B291799-7FAF-4F53-4822-5F0D9F840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4265" y="4765998"/>
              <a:ext cx="228600" cy="330200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AB869F5-A3F5-F099-F2B4-45D9B4660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2081" y="4675714"/>
              <a:ext cx="165100" cy="33020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7970B64-DB9F-5029-73D6-1C9E32C8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1021" y="3839588"/>
              <a:ext cx="203200" cy="381000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00ED19E8-F61B-E2A1-A519-40DC2757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90999" y="4276903"/>
              <a:ext cx="292100" cy="3302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1" name="3D Model 140" descr="Dark Grey Sphere">
                  <a:extLst>
                    <a:ext uri="{FF2B5EF4-FFF2-40B4-BE49-F238E27FC236}">
                      <a16:creationId xmlns:a16="http://schemas.microsoft.com/office/drawing/2014/main" id="{A00AD3CA-AE35-1F62-11E8-E2AD8D90116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2610986"/>
                    </p:ext>
                  </p:extLst>
                </p:nvPr>
              </p:nvGraphicFramePr>
              <p:xfrm>
                <a:off x="341770" y="4495554"/>
                <a:ext cx="643419" cy="657406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643419" cy="6574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ffectLst>
                        <a:softEdge rad="12700"/>
                      </a:effectLst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11207" ay="-732823" az="-22002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6287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1" name="3D Model 140" descr="Dark Grey Sphere">
                  <a:extLst>
                    <a:ext uri="{FF2B5EF4-FFF2-40B4-BE49-F238E27FC236}">
                      <a16:creationId xmlns:a16="http://schemas.microsoft.com/office/drawing/2014/main" id="{A00AD3CA-AE35-1F62-11E8-E2AD8D90116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1252" y="3737518"/>
                  <a:ext cx="476355" cy="44474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"/>
                </a:effectLst>
              </p:spPr>
            </p:pic>
          </mc:Fallback>
        </mc:AlternateContent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F4D98F31-274F-638D-3718-FE9321B0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470" y="4320488"/>
              <a:ext cx="287843" cy="26481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79033279-3142-A8E9-17AF-11BA858D5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703" y="5155154"/>
              <a:ext cx="165100" cy="177800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E3D062D-D7E9-BFAA-6F0F-2E23015750E3}"/>
                </a:ext>
              </a:extLst>
            </p:cNvPr>
            <p:cNvSpPr/>
            <p:nvPr/>
          </p:nvSpPr>
          <p:spPr>
            <a:xfrm>
              <a:off x="742504" y="4830952"/>
              <a:ext cx="115143" cy="11137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6ABF4113-6C45-0D46-6AFE-1237033D971F}"/>
                </a:ext>
              </a:extLst>
            </p:cNvPr>
            <p:cNvSpPr/>
            <p:nvPr/>
          </p:nvSpPr>
          <p:spPr>
            <a:xfrm rot="5400000">
              <a:off x="2384038" y="4575481"/>
              <a:ext cx="45719" cy="522230"/>
            </a:xfrm>
            <a:prstGeom prst="arc">
              <a:avLst>
                <a:gd name="adj1" fmla="val 16978772"/>
                <a:gd name="adj2" fmla="val 4914475"/>
              </a:avLst>
            </a:prstGeom>
            <a:solidFill>
              <a:srgbClr val="FFC000"/>
            </a:solidFill>
            <a:ln w="38100">
              <a:solidFill>
                <a:srgbClr val="FF0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42BBEC0C-66D0-E8E3-9DC1-0C269D2F38DA}"/>
                </a:ext>
              </a:extLst>
            </p:cNvPr>
            <p:cNvSpPr/>
            <p:nvPr/>
          </p:nvSpPr>
          <p:spPr>
            <a:xfrm rot="5241152">
              <a:off x="2953511" y="3909591"/>
              <a:ext cx="45719" cy="947555"/>
            </a:xfrm>
            <a:prstGeom prst="arc">
              <a:avLst>
                <a:gd name="adj1" fmla="val 16256526"/>
                <a:gd name="adj2" fmla="val 4914475"/>
              </a:avLst>
            </a:prstGeom>
            <a:noFill/>
            <a:ln w="12700">
              <a:solidFill>
                <a:srgbClr val="FF0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7C496F60-A061-AA74-7B63-4CFFA1471B66}"/>
                </a:ext>
              </a:extLst>
            </p:cNvPr>
            <p:cNvSpPr/>
            <p:nvPr/>
          </p:nvSpPr>
          <p:spPr>
            <a:xfrm rot="6231375" flipH="1">
              <a:off x="3101522" y="3773877"/>
              <a:ext cx="101256" cy="729136"/>
            </a:xfrm>
            <a:prstGeom prst="arc">
              <a:avLst>
                <a:gd name="adj1" fmla="val 16256526"/>
                <a:gd name="adj2" fmla="val 5150095"/>
              </a:avLst>
            </a:prstGeom>
            <a:noFill/>
            <a:ln w="12700">
              <a:solidFill>
                <a:srgbClr val="FF0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2B7EA131-3635-612E-68C5-E9F8EAF9CA76}"/>
                </a:ext>
              </a:extLst>
            </p:cNvPr>
            <p:cNvSpPr/>
            <p:nvPr/>
          </p:nvSpPr>
          <p:spPr>
            <a:xfrm rot="4956900" flipH="1">
              <a:off x="819472" y="4236574"/>
              <a:ext cx="409925" cy="1662403"/>
            </a:xfrm>
            <a:prstGeom prst="arc">
              <a:avLst>
                <a:gd name="adj1" fmla="val 17063323"/>
                <a:gd name="adj2" fmla="val 1451626"/>
              </a:avLst>
            </a:prstGeom>
            <a:ln w="38100">
              <a:solidFill>
                <a:srgbClr val="FF0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E17B2991-6A8E-99BE-0DB6-991DC5685F28}"/>
                </a:ext>
              </a:extLst>
            </p:cNvPr>
            <p:cNvSpPr/>
            <p:nvPr/>
          </p:nvSpPr>
          <p:spPr>
            <a:xfrm rot="4181096">
              <a:off x="2709406" y="3523492"/>
              <a:ext cx="344231" cy="2150752"/>
            </a:xfrm>
            <a:prstGeom prst="arc">
              <a:avLst>
                <a:gd name="adj1" fmla="val 17166640"/>
                <a:gd name="adj2" fmla="val 2020315"/>
              </a:avLst>
            </a:prstGeom>
            <a:noFill/>
            <a:ln w="38100">
              <a:solidFill>
                <a:srgbClr val="FF0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B2C89682-07C0-37D9-28A9-3BA18D203501}"/>
                </a:ext>
              </a:extLst>
            </p:cNvPr>
            <p:cNvSpPr/>
            <p:nvPr/>
          </p:nvSpPr>
          <p:spPr>
            <a:xfrm rot="843777" flipV="1">
              <a:off x="522679" y="4735447"/>
              <a:ext cx="260407" cy="414211"/>
            </a:xfrm>
            <a:prstGeom prst="arc">
              <a:avLst>
                <a:gd name="adj1" fmla="val 3226863"/>
                <a:gd name="adj2" fmla="val 8333269"/>
              </a:avLst>
            </a:prstGeom>
            <a:noFill/>
            <a:ln w="38100">
              <a:solidFill>
                <a:srgbClr val="FF0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2C21927-74B6-2A14-7AF7-090CC334C3C8}"/>
                </a:ext>
              </a:extLst>
            </p:cNvPr>
            <p:cNvSpPr/>
            <p:nvPr/>
          </p:nvSpPr>
          <p:spPr>
            <a:xfrm>
              <a:off x="468576" y="4803770"/>
              <a:ext cx="115143" cy="1113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01963A05-5EE1-23B2-4ED6-F8B843F5C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94089" y="3799203"/>
              <a:ext cx="1336898" cy="1520183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11D9A18C-6A7F-8F42-D958-A70828A02042}"/>
                </a:ext>
              </a:extLst>
            </p:cNvPr>
            <p:cNvSpPr/>
            <p:nvPr/>
          </p:nvSpPr>
          <p:spPr>
            <a:xfrm rot="176053" flipH="1">
              <a:off x="3796429" y="3978215"/>
              <a:ext cx="998588" cy="711335"/>
            </a:xfrm>
            <a:prstGeom prst="arc">
              <a:avLst>
                <a:gd name="adj1" fmla="val 15686988"/>
                <a:gd name="adj2" fmla="val 21343978"/>
              </a:avLst>
            </a:prstGeom>
            <a:ln w="9525">
              <a:solidFill>
                <a:srgbClr val="00B05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155" name="Arc 154">
              <a:extLst>
                <a:ext uri="{FF2B5EF4-FFF2-40B4-BE49-F238E27FC236}">
                  <a16:creationId xmlns:a16="http://schemas.microsoft.com/office/drawing/2014/main" id="{E67A45CE-0A25-FC3E-9632-A423A3CAC3B0}"/>
                </a:ext>
              </a:extLst>
            </p:cNvPr>
            <p:cNvSpPr/>
            <p:nvPr/>
          </p:nvSpPr>
          <p:spPr>
            <a:xfrm rot="5400000">
              <a:off x="3901710" y="3463773"/>
              <a:ext cx="117504" cy="1753086"/>
            </a:xfrm>
            <a:prstGeom prst="arc">
              <a:avLst>
                <a:gd name="adj1" fmla="val 16491454"/>
                <a:gd name="adj2" fmla="val 4237339"/>
              </a:avLst>
            </a:prstGeom>
            <a:ln w="9525">
              <a:solidFill>
                <a:srgbClr val="00B05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618CA97D-908A-6FF0-F19C-055782FF2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5568" y="4224470"/>
              <a:ext cx="254000" cy="368300"/>
            </a:xfrm>
            <a:prstGeom prst="rect">
              <a:avLst/>
            </a:prstGeom>
          </p:spPr>
        </p:pic>
        <p:sp>
          <p:nvSpPr>
            <p:cNvPr id="157" name="Arc 156">
              <a:extLst>
                <a:ext uri="{FF2B5EF4-FFF2-40B4-BE49-F238E27FC236}">
                  <a16:creationId xmlns:a16="http://schemas.microsoft.com/office/drawing/2014/main" id="{35104B80-6D07-C676-F8AD-27F0123EFC81}"/>
                </a:ext>
              </a:extLst>
            </p:cNvPr>
            <p:cNvSpPr/>
            <p:nvPr/>
          </p:nvSpPr>
          <p:spPr>
            <a:xfrm rot="7360516">
              <a:off x="3705014" y="3231072"/>
              <a:ext cx="734663" cy="2246333"/>
            </a:xfrm>
            <a:prstGeom prst="arc">
              <a:avLst>
                <a:gd name="adj1" fmla="val 16361696"/>
                <a:gd name="adj2" fmla="val 1477193"/>
              </a:avLst>
            </a:prstGeom>
            <a:ln w="9525">
              <a:solidFill>
                <a:srgbClr val="00B05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8032541-7B25-8077-CD42-7CB10B221ED1}"/>
                </a:ext>
              </a:extLst>
            </p:cNvPr>
            <p:cNvSpPr/>
            <p:nvPr/>
          </p:nvSpPr>
          <p:spPr>
            <a:xfrm>
              <a:off x="5021665" y="4922327"/>
              <a:ext cx="50295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0F87F9-04E4-D7EA-4037-64A7A993E7A5}"/>
                </a:ext>
              </a:extLst>
            </p:cNvPr>
            <p:cNvSpPr/>
            <p:nvPr/>
          </p:nvSpPr>
          <p:spPr>
            <a:xfrm>
              <a:off x="4529163" y="4354476"/>
              <a:ext cx="50295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92EA1CE-B6D1-0C87-D745-68C885E0E0AF}"/>
                </a:ext>
              </a:extLst>
            </p:cNvPr>
            <p:cNvSpPr/>
            <p:nvPr/>
          </p:nvSpPr>
          <p:spPr>
            <a:xfrm>
              <a:off x="4444757" y="3961303"/>
              <a:ext cx="50295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5A7A25-31D4-0620-F75B-A0B0BF6458C9}"/>
              </a:ext>
            </a:extLst>
          </p:cNvPr>
          <p:cNvGrpSpPr/>
          <p:nvPr/>
        </p:nvGrpSpPr>
        <p:grpSpPr>
          <a:xfrm>
            <a:off x="976661" y="4539477"/>
            <a:ext cx="3253086" cy="1635798"/>
            <a:chOff x="6461639" y="3519474"/>
            <a:chExt cx="5283494" cy="2668676"/>
          </a:xfrm>
        </p:grpSpPr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17C2E7A8-86CC-153A-594D-34E31C3BA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61639" y="3791951"/>
              <a:ext cx="823111" cy="93595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E7AA15BC-BEB3-FC98-A621-BCBF649C13C8}"/>
                </a:ext>
              </a:extLst>
            </p:cNvPr>
            <p:cNvSpPr/>
            <p:nvPr/>
          </p:nvSpPr>
          <p:spPr>
            <a:xfrm>
              <a:off x="7662112" y="3716736"/>
              <a:ext cx="1306470" cy="1027536"/>
            </a:xfrm>
            <a:prstGeom prst="roundRect">
              <a:avLst>
                <a:gd name="adj" fmla="val 1498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1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Garamond" panose="02020404030301010803" pitchFamily="18" charset="0"/>
                </a:rPr>
                <a:t>Feature Extractor</a:t>
              </a: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815A6AC3-9413-FC07-CE04-74CC97411038}"/>
                </a:ext>
              </a:extLst>
            </p:cNvPr>
            <p:cNvCxnSpPr>
              <a:cxnSpLocks/>
            </p:cNvCxnSpPr>
            <p:nvPr/>
          </p:nvCxnSpPr>
          <p:spPr>
            <a:xfrm>
              <a:off x="7363270" y="4230504"/>
              <a:ext cx="221672" cy="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4316FAC9-5F40-C916-C1B3-FFF3B95F140F}"/>
                </a:ext>
              </a:extLst>
            </p:cNvPr>
            <p:cNvSpPr/>
            <p:nvPr/>
          </p:nvSpPr>
          <p:spPr>
            <a:xfrm>
              <a:off x="9124431" y="3704640"/>
              <a:ext cx="1306470" cy="1027536"/>
            </a:xfrm>
            <a:prstGeom prst="roundRect">
              <a:avLst>
                <a:gd name="adj" fmla="val 1498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12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Garamond" panose="02020404030301010803" pitchFamily="18" charset="0"/>
                </a:rPr>
                <a:t>SMPL regressor</a:t>
              </a:r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40B880C2-CE4B-43B9-4C53-B845D4C9FE69}"/>
                </a:ext>
              </a:extLst>
            </p:cNvPr>
            <p:cNvSpPr/>
            <p:nvPr/>
          </p:nvSpPr>
          <p:spPr>
            <a:xfrm>
              <a:off x="7616471" y="3670090"/>
              <a:ext cx="2870915" cy="1106011"/>
            </a:xfrm>
            <a:prstGeom prst="roundRect">
              <a:avLst>
                <a:gd name="adj" fmla="val 14983"/>
              </a:avLst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7" name="Arc 176">
              <a:extLst>
                <a:ext uri="{FF2B5EF4-FFF2-40B4-BE49-F238E27FC236}">
                  <a16:creationId xmlns:a16="http://schemas.microsoft.com/office/drawing/2014/main" id="{F1709C77-AE73-7C40-1B3C-3E460B1DE3D8}"/>
                </a:ext>
              </a:extLst>
            </p:cNvPr>
            <p:cNvSpPr/>
            <p:nvPr/>
          </p:nvSpPr>
          <p:spPr>
            <a:xfrm rot="16438457" flipH="1">
              <a:off x="8009154" y="4211247"/>
              <a:ext cx="889422" cy="2503840"/>
            </a:xfrm>
            <a:prstGeom prst="arc">
              <a:avLst>
                <a:gd name="adj1" fmla="val 16978772"/>
                <a:gd name="adj2" fmla="val 4914475"/>
              </a:avLst>
            </a:prstGeom>
            <a:ln w="38100">
              <a:solidFill>
                <a:srgbClr val="FFC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8678F6D-E2BE-9E6E-FC42-A5653826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66662" y="4017474"/>
              <a:ext cx="165100" cy="330200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44900B0C-79F6-C848-D82D-85ABF9E0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47612" y="3644353"/>
              <a:ext cx="203200" cy="38100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E944E988-1EAA-5C91-0D4F-A1001903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604676" y="4411303"/>
              <a:ext cx="292100" cy="330200"/>
            </a:xfrm>
            <a:prstGeom prst="rect">
              <a:avLst/>
            </a:prstGeom>
          </p:spPr>
        </p:pic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E9DC4AB-6BA6-A00D-577C-B99427FE5E61}"/>
                </a:ext>
              </a:extLst>
            </p:cNvPr>
            <p:cNvGrpSpPr/>
            <p:nvPr/>
          </p:nvGrpSpPr>
          <p:grpSpPr>
            <a:xfrm>
              <a:off x="6854248" y="4086996"/>
              <a:ext cx="4039107" cy="1891523"/>
              <a:chOff x="6933648" y="1529977"/>
              <a:chExt cx="4039107" cy="1891523"/>
            </a:xfrm>
          </p:grpSpPr>
          <p:sp>
            <p:nvSpPr>
              <p:cNvPr id="183" name="Arc 182">
                <a:extLst>
                  <a:ext uri="{FF2B5EF4-FFF2-40B4-BE49-F238E27FC236}">
                    <a16:creationId xmlns:a16="http://schemas.microsoft.com/office/drawing/2014/main" id="{DFC62EA1-E664-3FFF-7DCE-5D18D79B9E4F}"/>
                  </a:ext>
                </a:extLst>
              </p:cNvPr>
              <p:cNvSpPr/>
              <p:nvPr/>
            </p:nvSpPr>
            <p:spPr>
              <a:xfrm rot="1591424">
                <a:off x="8465346" y="1666118"/>
                <a:ext cx="568078" cy="1095654"/>
              </a:xfrm>
              <a:prstGeom prst="arc">
                <a:avLst>
                  <a:gd name="adj1" fmla="val 16543200"/>
                  <a:gd name="adj2" fmla="val 4119685"/>
                </a:avLst>
              </a:prstGeom>
              <a:ln w="38100">
                <a:solidFill>
                  <a:srgbClr val="9FDA9A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 dirty="0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84" name="3D Model 183" descr="Dark Grey Sphere">
                    <a:extLst>
                      <a:ext uri="{FF2B5EF4-FFF2-40B4-BE49-F238E27FC236}">
                        <a16:creationId xmlns:a16="http://schemas.microsoft.com/office/drawing/2014/main" id="{E750E5EC-1D6A-F50F-7E5F-60CDF5971BD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84683081"/>
                      </p:ext>
                    </p:extLst>
                  </p:nvPr>
                </p:nvGraphicFramePr>
                <p:xfrm>
                  <a:off x="7147991" y="2808408"/>
                  <a:ext cx="600048" cy="613092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600048" cy="61309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effectLst>
                          <a:softEdge rad="12700"/>
                        </a:effectLst>
                      </am3d:spPr>
                      <am3d:camera>
                        <am3d:pos x="0" y="0" z="8146918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3146" d="1000000"/>
                        <am3d:preTrans dx="-2" dy="-18000000" dz="3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011207" ay="-732823" az="-220020"/>
                        <am3d:postTrans dx="0" dy="0" dz="0"/>
                      </am3d:trans>
                      <am3d:raster rName="Office3DRenderer" rVer="16.0.8326">
                        <am3d:blip r:embed="rId18"/>
                      </am3d:raster>
                      <am3d:objViewport viewportSz="48715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84" name="3D Model 183" descr="Dark Grey Sphere">
                    <a:extLst>
                      <a:ext uri="{FF2B5EF4-FFF2-40B4-BE49-F238E27FC236}">
                        <a16:creationId xmlns:a16="http://schemas.microsoft.com/office/drawing/2014/main" id="{E750E5EC-1D6A-F50F-7E5F-60CDF5971BD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350366" y="5670977"/>
                    <a:ext cx="369454" cy="37580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"/>
                  </a:effectLst>
                </p:spPr>
              </p:pic>
            </mc:Fallback>
          </mc:AlternateContent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09F443F8-7C56-017C-DC2F-1ECF89CAC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3648" y="2634803"/>
                <a:ext cx="325436" cy="299401"/>
              </a:xfrm>
              <a:prstGeom prst="rect">
                <a:avLst/>
              </a:prstGeom>
            </p:spPr>
          </p:pic>
          <p:sp>
            <p:nvSpPr>
              <p:cNvPr id="186" name="Rectangle 3">
                <a:extLst>
                  <a:ext uri="{FF2B5EF4-FFF2-40B4-BE49-F238E27FC236}">
                    <a16:creationId xmlns:a16="http://schemas.microsoft.com/office/drawing/2014/main" id="{5152E655-21B5-7208-12F0-656083D62726}"/>
                  </a:ext>
                </a:extLst>
              </p:cNvPr>
              <p:cNvSpPr/>
              <p:nvPr/>
            </p:nvSpPr>
            <p:spPr>
              <a:xfrm rot="9871735">
                <a:off x="8091965" y="2372982"/>
                <a:ext cx="633486" cy="787937"/>
              </a:xfrm>
              <a:custGeom>
                <a:avLst/>
                <a:gdLst>
                  <a:gd name="connsiteX0" fmla="*/ 0 w 1568474"/>
                  <a:gd name="connsiteY0" fmla="*/ 0 h 1072564"/>
                  <a:gd name="connsiteX1" fmla="*/ 1568474 w 1568474"/>
                  <a:gd name="connsiteY1" fmla="*/ 0 h 1072564"/>
                  <a:gd name="connsiteX2" fmla="*/ 1568474 w 1568474"/>
                  <a:gd name="connsiteY2" fmla="*/ 1072564 h 1072564"/>
                  <a:gd name="connsiteX3" fmla="*/ 0 w 1568474"/>
                  <a:gd name="connsiteY3" fmla="*/ 1072564 h 1072564"/>
                  <a:gd name="connsiteX4" fmla="*/ 0 w 1568474"/>
                  <a:gd name="connsiteY4" fmla="*/ 0 h 1072564"/>
                  <a:gd name="connsiteX0" fmla="*/ 11151 w 1579625"/>
                  <a:gd name="connsiteY0" fmla="*/ 0 h 1072564"/>
                  <a:gd name="connsiteX1" fmla="*/ 1579625 w 1579625"/>
                  <a:gd name="connsiteY1" fmla="*/ 0 h 1072564"/>
                  <a:gd name="connsiteX2" fmla="*/ 1579625 w 1579625"/>
                  <a:gd name="connsiteY2" fmla="*/ 1072564 h 1072564"/>
                  <a:gd name="connsiteX3" fmla="*/ 0 w 1579625"/>
                  <a:gd name="connsiteY3" fmla="*/ 816086 h 1072564"/>
                  <a:gd name="connsiteX4" fmla="*/ 11151 w 1579625"/>
                  <a:gd name="connsiteY4" fmla="*/ 0 h 1072564"/>
                  <a:gd name="connsiteX0" fmla="*/ 22302 w 1579625"/>
                  <a:gd name="connsiteY0" fmla="*/ 334536 h 1072564"/>
                  <a:gd name="connsiteX1" fmla="*/ 1579625 w 1579625"/>
                  <a:gd name="connsiteY1" fmla="*/ 0 h 1072564"/>
                  <a:gd name="connsiteX2" fmla="*/ 1579625 w 1579625"/>
                  <a:gd name="connsiteY2" fmla="*/ 1072564 h 1072564"/>
                  <a:gd name="connsiteX3" fmla="*/ 0 w 1579625"/>
                  <a:gd name="connsiteY3" fmla="*/ 816086 h 1072564"/>
                  <a:gd name="connsiteX4" fmla="*/ 22302 w 1579625"/>
                  <a:gd name="connsiteY4" fmla="*/ 334536 h 1072564"/>
                  <a:gd name="connsiteX0" fmla="*/ 11151 w 1579625"/>
                  <a:gd name="connsiteY0" fmla="*/ 301083 h 1072564"/>
                  <a:gd name="connsiteX1" fmla="*/ 1579625 w 1579625"/>
                  <a:gd name="connsiteY1" fmla="*/ 0 h 1072564"/>
                  <a:gd name="connsiteX2" fmla="*/ 1579625 w 1579625"/>
                  <a:gd name="connsiteY2" fmla="*/ 1072564 h 1072564"/>
                  <a:gd name="connsiteX3" fmla="*/ 0 w 1579625"/>
                  <a:gd name="connsiteY3" fmla="*/ 816086 h 1072564"/>
                  <a:gd name="connsiteX4" fmla="*/ 11151 w 1579625"/>
                  <a:gd name="connsiteY4" fmla="*/ 301083 h 1072564"/>
                  <a:gd name="connsiteX0" fmla="*/ 63560 w 1632034"/>
                  <a:gd name="connsiteY0" fmla="*/ 301083 h 1072564"/>
                  <a:gd name="connsiteX1" fmla="*/ 1632034 w 1632034"/>
                  <a:gd name="connsiteY1" fmla="*/ 0 h 1072564"/>
                  <a:gd name="connsiteX2" fmla="*/ 1632034 w 1632034"/>
                  <a:gd name="connsiteY2" fmla="*/ 1072564 h 1072564"/>
                  <a:gd name="connsiteX3" fmla="*/ 52409 w 1632034"/>
                  <a:gd name="connsiteY3" fmla="*/ 816086 h 1072564"/>
                  <a:gd name="connsiteX4" fmla="*/ 63560 w 1632034"/>
                  <a:gd name="connsiteY4" fmla="*/ 301083 h 1072564"/>
                  <a:gd name="connsiteX0" fmla="*/ 61159 w 1629633"/>
                  <a:gd name="connsiteY0" fmla="*/ 301083 h 1072564"/>
                  <a:gd name="connsiteX1" fmla="*/ 1629633 w 1629633"/>
                  <a:gd name="connsiteY1" fmla="*/ 0 h 1072564"/>
                  <a:gd name="connsiteX2" fmla="*/ 1629633 w 1629633"/>
                  <a:gd name="connsiteY2" fmla="*/ 1072564 h 1072564"/>
                  <a:gd name="connsiteX3" fmla="*/ 58973 w 1629633"/>
                  <a:gd name="connsiteY3" fmla="*/ 825050 h 1072564"/>
                  <a:gd name="connsiteX4" fmla="*/ 61159 w 1629633"/>
                  <a:gd name="connsiteY4" fmla="*/ 301083 h 1072564"/>
                  <a:gd name="connsiteX0" fmla="*/ 77539 w 1646013"/>
                  <a:gd name="connsiteY0" fmla="*/ 301083 h 1072564"/>
                  <a:gd name="connsiteX1" fmla="*/ 1646013 w 1646013"/>
                  <a:gd name="connsiteY1" fmla="*/ 0 h 1072564"/>
                  <a:gd name="connsiteX2" fmla="*/ 1646013 w 1646013"/>
                  <a:gd name="connsiteY2" fmla="*/ 1072564 h 1072564"/>
                  <a:gd name="connsiteX3" fmla="*/ 75353 w 1646013"/>
                  <a:gd name="connsiteY3" fmla="*/ 825050 h 1072564"/>
                  <a:gd name="connsiteX4" fmla="*/ 77539 w 1646013"/>
                  <a:gd name="connsiteY4" fmla="*/ 301083 h 1072564"/>
                  <a:gd name="connsiteX0" fmla="*/ 77539 w 1646013"/>
                  <a:gd name="connsiteY0" fmla="*/ 117509 h 888990"/>
                  <a:gd name="connsiteX1" fmla="*/ 1630172 w 1646013"/>
                  <a:gd name="connsiteY1" fmla="*/ 0 h 888990"/>
                  <a:gd name="connsiteX2" fmla="*/ 1646013 w 1646013"/>
                  <a:gd name="connsiteY2" fmla="*/ 888990 h 888990"/>
                  <a:gd name="connsiteX3" fmla="*/ 75353 w 1646013"/>
                  <a:gd name="connsiteY3" fmla="*/ 641476 h 888990"/>
                  <a:gd name="connsiteX4" fmla="*/ 77539 w 1646013"/>
                  <a:gd name="connsiteY4" fmla="*/ 117509 h 888990"/>
                  <a:gd name="connsiteX0" fmla="*/ 77539 w 1646013"/>
                  <a:gd name="connsiteY0" fmla="*/ 117509 h 751310"/>
                  <a:gd name="connsiteX1" fmla="*/ 1630172 w 1646013"/>
                  <a:gd name="connsiteY1" fmla="*/ 0 h 751310"/>
                  <a:gd name="connsiteX2" fmla="*/ 1646013 w 1646013"/>
                  <a:gd name="connsiteY2" fmla="*/ 751310 h 751310"/>
                  <a:gd name="connsiteX3" fmla="*/ 75353 w 1646013"/>
                  <a:gd name="connsiteY3" fmla="*/ 641476 h 751310"/>
                  <a:gd name="connsiteX4" fmla="*/ 77539 w 1646013"/>
                  <a:gd name="connsiteY4" fmla="*/ 117509 h 75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013" h="751310">
                    <a:moveTo>
                      <a:pt x="77539" y="117509"/>
                    </a:moveTo>
                    <a:lnTo>
                      <a:pt x="1630172" y="0"/>
                    </a:lnTo>
                    <a:lnTo>
                      <a:pt x="1646013" y="751310"/>
                    </a:lnTo>
                    <a:lnTo>
                      <a:pt x="75353" y="641476"/>
                    </a:lnTo>
                    <a:cubicBezTo>
                      <a:pt x="16317" y="362231"/>
                      <a:pt x="-60649" y="468471"/>
                      <a:pt x="77539" y="117509"/>
                    </a:cubicBezTo>
                    <a:close/>
                  </a:path>
                </a:pathLst>
              </a:custGeom>
              <a:solidFill>
                <a:srgbClr val="9FDA9A"/>
              </a:solidFill>
              <a:ln w="38100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en-CH" sz="3200" b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56DA730F-65AB-7274-53AA-7ACBDA2F5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69008" y="2652475"/>
                <a:ext cx="279400" cy="254000"/>
              </a:xfrm>
              <a:prstGeom prst="rect">
                <a:avLst/>
              </a:prstGeom>
            </p:spPr>
          </p:pic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9611D211-B5CF-F66C-8BA2-70211B8BE6E6}"/>
                  </a:ext>
                </a:extLst>
              </p:cNvPr>
              <p:cNvSpPr/>
              <p:nvPr/>
            </p:nvSpPr>
            <p:spPr>
              <a:xfrm rot="4441204" flipH="1">
                <a:off x="7677570" y="2562561"/>
                <a:ext cx="433943" cy="1150010"/>
              </a:xfrm>
              <a:prstGeom prst="arc">
                <a:avLst>
                  <a:gd name="adj1" fmla="val 17989713"/>
                  <a:gd name="adj2" fmla="val 4215282"/>
                </a:avLst>
              </a:prstGeom>
              <a:ln w="38100">
                <a:solidFill>
                  <a:srgbClr val="9FDA9A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2400" dirty="0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0A50E4D-602D-1B39-AE9A-D32345AA2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3571" y="1529977"/>
                <a:ext cx="329184" cy="30539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A885989-9ABB-4247-2A1E-20000DED0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0655" y="1529978"/>
                <a:ext cx="292100" cy="30055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Right Brace 190">
              <a:extLst>
                <a:ext uri="{FF2B5EF4-FFF2-40B4-BE49-F238E27FC236}">
                  <a16:creationId xmlns:a16="http://schemas.microsoft.com/office/drawing/2014/main" id="{B8FD9574-3C2E-2AFF-4581-31106CA732BC}"/>
                </a:ext>
              </a:extLst>
            </p:cNvPr>
            <p:cNvSpPr/>
            <p:nvPr/>
          </p:nvSpPr>
          <p:spPr>
            <a:xfrm>
              <a:off x="10906014" y="3519474"/>
              <a:ext cx="281481" cy="2376392"/>
            </a:xfrm>
            <a:prstGeom prst="rightBrace">
              <a:avLst>
                <a:gd name="adj1" fmla="val 89231"/>
                <a:gd name="adj2" fmla="val 50000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>
                <a:solidFill>
                  <a:srgbClr val="00B050"/>
                </a:solidFill>
              </a:endParaRPr>
            </a:p>
          </p:txBody>
        </p:sp>
        <p:sp>
          <p:nvSpPr>
            <p:cNvPr id="192" name="Arc 191">
              <a:extLst>
                <a:ext uri="{FF2B5EF4-FFF2-40B4-BE49-F238E27FC236}">
                  <a16:creationId xmlns:a16="http://schemas.microsoft.com/office/drawing/2014/main" id="{E1BFA701-ECBB-14C1-7806-217BC701BABC}"/>
                </a:ext>
              </a:extLst>
            </p:cNvPr>
            <p:cNvSpPr/>
            <p:nvPr/>
          </p:nvSpPr>
          <p:spPr>
            <a:xfrm rot="16200000">
              <a:off x="11311933" y="4575073"/>
              <a:ext cx="141541" cy="404413"/>
            </a:xfrm>
            <a:prstGeom prst="arc">
              <a:avLst>
                <a:gd name="adj1" fmla="val 17166640"/>
                <a:gd name="adj2" fmla="val 3130578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4C1CBAFD-E09A-59B5-0E63-440DFC90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491133" y="4491484"/>
              <a:ext cx="254000" cy="368300"/>
            </a:xfrm>
            <a:prstGeom prst="rect">
              <a:avLst/>
            </a:prstGeom>
          </p:spPr>
        </p:pic>
        <p:sp>
          <p:nvSpPr>
            <p:cNvPr id="194" name="Rectangle 3">
              <a:extLst>
                <a:ext uri="{FF2B5EF4-FFF2-40B4-BE49-F238E27FC236}">
                  <a16:creationId xmlns:a16="http://schemas.microsoft.com/office/drawing/2014/main" id="{85D839F3-4F26-0E8C-4B58-5003464C4537}"/>
                </a:ext>
              </a:extLst>
            </p:cNvPr>
            <p:cNvSpPr/>
            <p:nvPr/>
          </p:nvSpPr>
          <p:spPr>
            <a:xfrm>
              <a:off x="9600165" y="5214663"/>
              <a:ext cx="761341" cy="973487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CH" sz="3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3">
              <a:extLst>
                <a:ext uri="{FF2B5EF4-FFF2-40B4-BE49-F238E27FC236}">
                  <a16:creationId xmlns:a16="http://schemas.microsoft.com/office/drawing/2014/main" id="{80252D1C-9148-3CCD-A7E1-AB4FB9DCEC6D}"/>
                </a:ext>
              </a:extLst>
            </p:cNvPr>
            <p:cNvSpPr/>
            <p:nvPr/>
          </p:nvSpPr>
          <p:spPr>
            <a:xfrm>
              <a:off x="9661743" y="5307439"/>
              <a:ext cx="633486" cy="787937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CH" sz="3200" b="1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92F9BA0B-2FD8-2E61-D115-2D0693F0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75303" y="5537969"/>
              <a:ext cx="228600" cy="330200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056D2D78-FE40-4B1F-0763-E0FB30974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6059" y="5435554"/>
              <a:ext cx="165100" cy="330200"/>
            </a:xfrm>
            <a:prstGeom prst="rect">
              <a:avLst/>
            </a:prstGeom>
          </p:spPr>
        </p:pic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0C8D53EC-5095-A2D1-F483-14B6FED1392A}"/>
                </a:ext>
              </a:extLst>
            </p:cNvPr>
            <p:cNvSpPr/>
            <p:nvPr/>
          </p:nvSpPr>
          <p:spPr>
            <a:xfrm rot="15485705" flipH="1">
              <a:off x="10442350" y="5323008"/>
              <a:ext cx="154209" cy="543282"/>
            </a:xfrm>
            <a:prstGeom prst="arc">
              <a:avLst>
                <a:gd name="adj1" fmla="val 17166640"/>
                <a:gd name="adj2" fmla="val 3130578"/>
              </a:avLst>
            </a:prstGeom>
            <a:ln w="38100">
              <a:solidFill>
                <a:srgbClr val="FFC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FE572-47F8-DF14-E68D-BE4535A9B50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40971" y="2973540"/>
            <a:ext cx="3208081" cy="3208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968BBB-903E-4AB2-0C41-56053A2D4B30}"/>
              </a:ext>
            </a:extLst>
          </p:cNvPr>
          <p:cNvSpPr txBox="1"/>
          <p:nvPr/>
        </p:nvSpPr>
        <p:spPr>
          <a:xfrm>
            <a:off x="5072153" y="6259975"/>
            <a:ext cx="606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merican Typewriter" panose="02090604020004020304" pitchFamily="18" charset="77"/>
              </a:rPr>
              <a:t>https://</a:t>
            </a:r>
            <a:r>
              <a:rPr lang="en-GB" dirty="0" err="1">
                <a:latin typeface="American Typewriter" panose="02090604020004020304" pitchFamily="18" charset="77"/>
              </a:rPr>
              <a:t>github.com</a:t>
            </a:r>
            <a:r>
              <a:rPr lang="en-GB" dirty="0">
                <a:latin typeface="American Typewriter" panose="02090604020004020304" pitchFamily="18" charset="77"/>
              </a:rPr>
              <a:t>/</a:t>
            </a:r>
            <a:r>
              <a:rPr lang="en-GB" dirty="0" err="1">
                <a:latin typeface="American Typewriter" panose="02090604020004020304" pitchFamily="18" charset="77"/>
              </a:rPr>
              <a:t>cvlab-epfl</a:t>
            </a:r>
            <a:r>
              <a:rPr lang="en-GB" dirty="0">
                <a:latin typeface="American Typewriter" panose="02090604020004020304" pitchFamily="18" charset="77"/>
              </a:rPr>
              <a:t>/</a:t>
            </a:r>
            <a:r>
              <a:rPr lang="en-GB" dirty="0" err="1">
                <a:latin typeface="American Typewriter" panose="02090604020004020304" pitchFamily="18" charset="77"/>
              </a:rPr>
              <a:t>adv_param_pose_prior</a:t>
            </a:r>
            <a:endParaRPr lang="en-CH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6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2B27D-D24A-2850-9A26-D6A09A237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8" y="970811"/>
            <a:ext cx="5019044" cy="22013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15F2BC-94A7-A3DE-4BDD-7969C5D9F63A}"/>
              </a:ext>
            </a:extLst>
          </p:cNvPr>
          <p:cNvSpPr txBox="1">
            <a:spLocks/>
          </p:cNvSpPr>
          <p:nvPr/>
        </p:nvSpPr>
        <p:spPr>
          <a:xfrm>
            <a:off x="445498" y="228693"/>
            <a:ext cx="11301003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Garamond" panose="02020404030301010803" pitchFamily="18" charset="0"/>
              </a:rPr>
              <a:t>Human Body Priors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3CE40-9000-9935-1A62-D7A94E1E9EDB}"/>
              </a:ext>
            </a:extLst>
          </p:cNvPr>
          <p:cNvSpPr/>
          <p:nvPr/>
        </p:nvSpPr>
        <p:spPr>
          <a:xfrm>
            <a:off x="855214" y="3237238"/>
            <a:ext cx="419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latin typeface="Garamond" panose="02020404030301010803" pitchFamily="18" charset="0"/>
              </a:rPr>
              <a:t>SMPL (Skinned Multi-Person Linear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321F-317A-A67B-90E6-0BB1FC117172}"/>
              </a:ext>
            </a:extLst>
          </p:cNvPr>
          <p:cNvSpPr txBox="1"/>
          <p:nvPr/>
        </p:nvSpPr>
        <p:spPr>
          <a:xfrm>
            <a:off x="5997454" y="1553333"/>
            <a:ext cx="59487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Garamond" panose="02020404030301010803" pitchFamily="18" charset="0"/>
              </a:rPr>
              <a:t>Limitation</a:t>
            </a:r>
          </a:p>
          <a:p>
            <a:pPr algn="ctr"/>
            <a:endParaRPr lang="en-US" sz="2400" dirty="0">
              <a:latin typeface="Garamond" panose="02020404030301010803" pitchFamily="18" charset="0"/>
            </a:endParaRPr>
          </a:p>
          <a:p>
            <a:pPr algn="ctr"/>
            <a:r>
              <a:rPr lang="en-US" sz="2000" dirty="0">
                <a:latin typeface="Garamond" panose="02020404030301010803" pitchFamily="18" charset="0"/>
              </a:rPr>
              <a:t>input pose is not bounded to realistic bodies</a:t>
            </a:r>
            <a:endParaRPr lang="en-CH" sz="2000" dirty="0">
              <a:latin typeface="Garamond" panose="02020404030301010803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A5FB03-1BC7-D53D-7D42-E1E916DCDBBE}"/>
              </a:ext>
            </a:extLst>
          </p:cNvPr>
          <p:cNvGrpSpPr/>
          <p:nvPr/>
        </p:nvGrpSpPr>
        <p:grpSpPr>
          <a:xfrm>
            <a:off x="513693" y="4053492"/>
            <a:ext cx="4422567" cy="1978345"/>
            <a:chOff x="513693" y="4053492"/>
            <a:chExt cx="4422567" cy="19783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CD9DD8-7119-FAA2-60D0-5405AFE7D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0346" y="4561064"/>
              <a:ext cx="203200" cy="304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04EE48-8761-BD6E-F1D6-781B53350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6792" y="5253180"/>
              <a:ext cx="152400" cy="254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2F48A1-E35D-22D4-591A-ECF9D6759AB4}"/>
                </a:ext>
              </a:extLst>
            </p:cNvPr>
            <p:cNvSpPr/>
            <p:nvPr/>
          </p:nvSpPr>
          <p:spPr>
            <a:xfrm>
              <a:off x="794044" y="4391432"/>
              <a:ext cx="7521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latin typeface="Garamond" panose="02020404030301010803" pitchFamily="18" charset="0"/>
                </a:rPr>
                <a:t>s</a:t>
              </a:r>
              <a:r>
                <a:rPr lang="en-CH" dirty="0">
                  <a:latin typeface="Garamond" panose="02020404030301010803" pitchFamily="18" charset="0"/>
                </a:rPr>
                <a:t>hape</a:t>
              </a:r>
            </a:p>
            <a:p>
              <a:pPr algn="ctr"/>
              <a:r>
                <a:rPr lang="en-CH" dirty="0">
                  <a:latin typeface="Garamond" panose="02020404030301010803" pitchFamily="18" charset="0"/>
                </a:rPr>
                <a:t>(PCA)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5000EB-F90B-5358-7537-79AEEC1DA696}"/>
                </a:ext>
              </a:extLst>
            </p:cNvPr>
            <p:cNvSpPr/>
            <p:nvPr/>
          </p:nvSpPr>
          <p:spPr>
            <a:xfrm>
              <a:off x="513693" y="5046741"/>
              <a:ext cx="13324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latin typeface="Garamond" panose="02020404030301010803" pitchFamily="18" charset="0"/>
                </a:rPr>
                <a:t>p</a:t>
              </a:r>
              <a:r>
                <a:rPr lang="en-CH" dirty="0">
                  <a:latin typeface="Garamond" panose="02020404030301010803" pitchFamily="18" charset="0"/>
                </a:rPr>
                <a:t>ose</a:t>
              </a:r>
            </a:p>
            <a:p>
              <a:pPr algn="ctr"/>
              <a:r>
                <a:rPr lang="en-CH" dirty="0">
                  <a:latin typeface="Garamond" panose="02020404030301010803" pitchFamily="18" charset="0"/>
                </a:rPr>
                <a:t>(joint angles)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825BE1-6575-0614-8529-43C65F3C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1467" y="4053492"/>
              <a:ext cx="994793" cy="1978345"/>
            </a:xfrm>
            <a:prstGeom prst="rect">
              <a:avLst/>
            </a:prstGeom>
          </p:spPr>
        </p:pic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A06E36FC-F08E-F287-2C31-FE2C1630516D}"/>
                </a:ext>
              </a:extLst>
            </p:cNvPr>
            <p:cNvSpPr/>
            <p:nvPr/>
          </p:nvSpPr>
          <p:spPr>
            <a:xfrm>
              <a:off x="2498351" y="4492131"/>
              <a:ext cx="1443116" cy="1111812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8100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20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Garamond" panose="02020404030301010803" pitchFamily="18" charset="0"/>
                </a:rPr>
                <a:t>SMPL</a:t>
              </a:r>
            </a:p>
            <a:p>
              <a:pPr algn="ctr"/>
              <a:r>
                <a:rPr lang="en-CH" sz="20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latin typeface="Garamond" panose="02020404030301010803" pitchFamily="18" charset="0"/>
                </a:rPr>
                <a:t>renderer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93FA34EE-80C7-18F8-CCFA-DA33A62522F3}"/>
                </a:ext>
              </a:extLst>
            </p:cNvPr>
            <p:cNvSpPr/>
            <p:nvPr/>
          </p:nvSpPr>
          <p:spPr>
            <a:xfrm>
              <a:off x="2175991" y="4481387"/>
              <a:ext cx="189915" cy="1122556"/>
            </a:xfrm>
            <a:prstGeom prst="rightBrace">
              <a:avLst>
                <a:gd name="adj1" fmla="val 89231"/>
                <a:gd name="adj2" fmla="val 50000"/>
              </a:avLst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>
                <a:solidFill>
                  <a:srgbClr val="00B050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0C52F-1610-2418-E479-604E323F1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7731" y="2941864"/>
            <a:ext cx="4507673" cy="2677612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4E0107-D0E9-5997-A4C3-EE4E1E093A31}"/>
              </a:ext>
            </a:extLst>
          </p:cNvPr>
          <p:cNvSpPr txBox="1">
            <a:spLocks/>
          </p:cNvSpPr>
          <p:nvPr/>
        </p:nvSpPr>
        <p:spPr>
          <a:xfrm>
            <a:off x="74609" y="6507504"/>
            <a:ext cx="6901543" cy="30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SMPL: A Skinned Multi-Person Linear Model.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Loper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SIGGRAPH Asia, 2015</a:t>
            </a:r>
          </a:p>
          <a:p>
            <a:pPr marL="0" indent="0">
              <a:buNone/>
            </a:pP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9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15F2BC-94A7-A3DE-4BDD-7969C5D9F63A}"/>
              </a:ext>
            </a:extLst>
          </p:cNvPr>
          <p:cNvSpPr txBox="1">
            <a:spLocks/>
          </p:cNvSpPr>
          <p:nvPr/>
        </p:nvSpPr>
        <p:spPr>
          <a:xfrm>
            <a:off x="445498" y="228693"/>
            <a:ext cx="11301003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Garamond" panose="02020404030301010803" pitchFamily="18" charset="0"/>
              </a:rPr>
              <a:t>Proposed pose prior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04EE48-8761-BD6E-F1D6-781B5335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9" y="3307350"/>
            <a:ext cx="287393" cy="478988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A06E36FC-F08E-F287-2C31-FE2C1630516D}"/>
              </a:ext>
            </a:extLst>
          </p:cNvPr>
          <p:cNvSpPr/>
          <p:nvPr/>
        </p:nvSpPr>
        <p:spPr>
          <a:xfrm>
            <a:off x="1380787" y="2777582"/>
            <a:ext cx="1909864" cy="1538524"/>
          </a:xfrm>
          <a:custGeom>
            <a:avLst/>
            <a:gdLst>
              <a:gd name="connsiteX0" fmla="*/ 0 w 1568474"/>
              <a:gd name="connsiteY0" fmla="*/ 0 h 1072564"/>
              <a:gd name="connsiteX1" fmla="*/ 1568474 w 1568474"/>
              <a:gd name="connsiteY1" fmla="*/ 0 h 1072564"/>
              <a:gd name="connsiteX2" fmla="*/ 1568474 w 1568474"/>
              <a:gd name="connsiteY2" fmla="*/ 1072564 h 1072564"/>
              <a:gd name="connsiteX3" fmla="*/ 0 w 1568474"/>
              <a:gd name="connsiteY3" fmla="*/ 1072564 h 1072564"/>
              <a:gd name="connsiteX4" fmla="*/ 0 w 1568474"/>
              <a:gd name="connsiteY4" fmla="*/ 0 h 1072564"/>
              <a:gd name="connsiteX0" fmla="*/ 11151 w 1579625"/>
              <a:gd name="connsiteY0" fmla="*/ 0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0 h 1072564"/>
              <a:gd name="connsiteX0" fmla="*/ 22302 w 1579625"/>
              <a:gd name="connsiteY0" fmla="*/ 334536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22302 w 1579625"/>
              <a:gd name="connsiteY4" fmla="*/ 334536 h 1072564"/>
              <a:gd name="connsiteX0" fmla="*/ 11151 w 1579625"/>
              <a:gd name="connsiteY0" fmla="*/ 301083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301083 h 1072564"/>
              <a:gd name="connsiteX0" fmla="*/ 63560 w 1632034"/>
              <a:gd name="connsiteY0" fmla="*/ 301083 h 1072564"/>
              <a:gd name="connsiteX1" fmla="*/ 1632034 w 1632034"/>
              <a:gd name="connsiteY1" fmla="*/ 0 h 1072564"/>
              <a:gd name="connsiteX2" fmla="*/ 1632034 w 1632034"/>
              <a:gd name="connsiteY2" fmla="*/ 1072564 h 1072564"/>
              <a:gd name="connsiteX3" fmla="*/ 52409 w 1632034"/>
              <a:gd name="connsiteY3" fmla="*/ 816086 h 1072564"/>
              <a:gd name="connsiteX4" fmla="*/ 63560 w 1632034"/>
              <a:gd name="connsiteY4" fmla="*/ 301083 h 1072564"/>
              <a:gd name="connsiteX0" fmla="*/ 61159 w 1629633"/>
              <a:gd name="connsiteY0" fmla="*/ 301083 h 1072564"/>
              <a:gd name="connsiteX1" fmla="*/ 1629633 w 1629633"/>
              <a:gd name="connsiteY1" fmla="*/ 0 h 1072564"/>
              <a:gd name="connsiteX2" fmla="*/ 1629633 w 1629633"/>
              <a:gd name="connsiteY2" fmla="*/ 1072564 h 1072564"/>
              <a:gd name="connsiteX3" fmla="*/ 58973 w 1629633"/>
              <a:gd name="connsiteY3" fmla="*/ 825050 h 1072564"/>
              <a:gd name="connsiteX4" fmla="*/ 61159 w 1629633"/>
              <a:gd name="connsiteY4" fmla="*/ 301083 h 1072564"/>
              <a:gd name="connsiteX0" fmla="*/ 77539 w 1646013"/>
              <a:gd name="connsiteY0" fmla="*/ 301083 h 1072564"/>
              <a:gd name="connsiteX1" fmla="*/ 1646013 w 1646013"/>
              <a:gd name="connsiteY1" fmla="*/ 0 h 1072564"/>
              <a:gd name="connsiteX2" fmla="*/ 1646013 w 1646013"/>
              <a:gd name="connsiteY2" fmla="*/ 1072564 h 1072564"/>
              <a:gd name="connsiteX3" fmla="*/ 75353 w 1646013"/>
              <a:gd name="connsiteY3" fmla="*/ 825050 h 1072564"/>
              <a:gd name="connsiteX4" fmla="*/ 77539 w 1646013"/>
              <a:gd name="connsiteY4" fmla="*/ 301083 h 1072564"/>
              <a:gd name="connsiteX0" fmla="*/ 77539 w 1646013"/>
              <a:gd name="connsiteY0" fmla="*/ 117509 h 888990"/>
              <a:gd name="connsiteX1" fmla="*/ 1630172 w 1646013"/>
              <a:gd name="connsiteY1" fmla="*/ 0 h 888990"/>
              <a:gd name="connsiteX2" fmla="*/ 1646013 w 1646013"/>
              <a:gd name="connsiteY2" fmla="*/ 888990 h 888990"/>
              <a:gd name="connsiteX3" fmla="*/ 75353 w 1646013"/>
              <a:gd name="connsiteY3" fmla="*/ 641476 h 888990"/>
              <a:gd name="connsiteX4" fmla="*/ 77539 w 1646013"/>
              <a:gd name="connsiteY4" fmla="*/ 117509 h 888990"/>
              <a:gd name="connsiteX0" fmla="*/ 77539 w 1646013"/>
              <a:gd name="connsiteY0" fmla="*/ 117509 h 751310"/>
              <a:gd name="connsiteX1" fmla="*/ 1630172 w 1646013"/>
              <a:gd name="connsiteY1" fmla="*/ 0 h 751310"/>
              <a:gd name="connsiteX2" fmla="*/ 1646013 w 1646013"/>
              <a:gd name="connsiteY2" fmla="*/ 751310 h 751310"/>
              <a:gd name="connsiteX3" fmla="*/ 75353 w 1646013"/>
              <a:gd name="connsiteY3" fmla="*/ 641476 h 751310"/>
              <a:gd name="connsiteX4" fmla="*/ 77539 w 1646013"/>
              <a:gd name="connsiteY4" fmla="*/ 117509 h 75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013" h="751310">
                <a:moveTo>
                  <a:pt x="77539" y="117509"/>
                </a:moveTo>
                <a:lnTo>
                  <a:pt x="1630172" y="0"/>
                </a:lnTo>
                <a:lnTo>
                  <a:pt x="1646013" y="751310"/>
                </a:lnTo>
                <a:lnTo>
                  <a:pt x="75353" y="641476"/>
                </a:lnTo>
                <a:cubicBezTo>
                  <a:pt x="16317" y="362231"/>
                  <a:pt x="-60649" y="468471"/>
                  <a:pt x="77539" y="11750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>
            <a:noFill/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Garamond" panose="02020404030301010803" pitchFamily="18" charset="0"/>
              </a:rPr>
              <a:t>SMPL</a:t>
            </a:r>
          </a:p>
          <a:p>
            <a:pPr algn="ctr"/>
            <a:r>
              <a:rPr lang="en-CH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Garamond" panose="02020404030301010803" pitchFamily="18" charset="0"/>
              </a:rPr>
              <a:t>renderer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2A9D7-76AE-026A-51B3-0739FEE6568C}"/>
              </a:ext>
            </a:extLst>
          </p:cNvPr>
          <p:cNvSpPr txBox="1"/>
          <p:nvPr/>
        </p:nvSpPr>
        <p:spPr>
          <a:xfrm>
            <a:off x="1062586" y="1839889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latin typeface="Garamond" panose="02020404030301010803" pitchFamily="18" charset="0"/>
              </a:rPr>
              <a:t>SMPL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1BE64D-52D4-A130-F70B-1806E21A893E}"/>
              </a:ext>
            </a:extLst>
          </p:cNvPr>
          <p:cNvGrpSpPr/>
          <p:nvPr/>
        </p:nvGrpSpPr>
        <p:grpSpPr>
          <a:xfrm>
            <a:off x="5812639" y="2688645"/>
            <a:ext cx="2599624" cy="1326481"/>
            <a:chOff x="5812639" y="2688645"/>
            <a:chExt cx="2599624" cy="1326481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1BCB68F7-2905-34F0-ED20-3399A202DAC3}"/>
                </a:ext>
              </a:extLst>
            </p:cNvPr>
            <p:cNvSpPr/>
            <p:nvPr/>
          </p:nvSpPr>
          <p:spPr>
            <a:xfrm rot="15485705">
              <a:off x="6329633" y="3312460"/>
              <a:ext cx="459908" cy="897542"/>
            </a:xfrm>
            <a:prstGeom prst="arc">
              <a:avLst>
                <a:gd name="adj1" fmla="val 17166640"/>
                <a:gd name="adj2" fmla="val 3130578"/>
              </a:avLst>
            </a:prstGeom>
            <a:ln w="38100">
              <a:solidFill>
                <a:srgbClr val="FFC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8E53B0B-A92C-529C-6EAE-A83EECDF8CC2}"/>
                </a:ext>
              </a:extLst>
            </p:cNvPr>
            <p:cNvSpPr/>
            <p:nvPr/>
          </p:nvSpPr>
          <p:spPr>
            <a:xfrm>
              <a:off x="6029910" y="3737270"/>
              <a:ext cx="115143" cy="11137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90563D-E177-28AC-8B4E-DCB7BA022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2639" y="3443646"/>
              <a:ext cx="272651" cy="293624"/>
            </a:xfrm>
            <a:prstGeom prst="rect">
              <a:avLst/>
            </a:prstGeom>
          </p:spPr>
        </p:pic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06C6285-87BD-CC07-3014-BA47F7ECD36F}"/>
                </a:ext>
              </a:extLst>
            </p:cNvPr>
            <p:cNvSpPr/>
            <p:nvPr/>
          </p:nvSpPr>
          <p:spPr>
            <a:xfrm rot="15485705" flipH="1">
              <a:off x="7834493" y="3028578"/>
              <a:ext cx="354697" cy="800843"/>
            </a:xfrm>
            <a:prstGeom prst="arc">
              <a:avLst>
                <a:gd name="adj1" fmla="val 17166640"/>
                <a:gd name="adj2" fmla="val 3130578"/>
              </a:avLst>
            </a:prstGeom>
            <a:ln w="38100">
              <a:solidFill>
                <a:srgbClr val="FFC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43" name="Rectangle 3">
              <a:extLst>
                <a:ext uri="{FF2B5EF4-FFF2-40B4-BE49-F238E27FC236}">
                  <a16:creationId xmlns:a16="http://schemas.microsoft.com/office/drawing/2014/main" id="{0D821794-9166-F3C3-6A9A-955C31DF965B}"/>
                </a:ext>
              </a:extLst>
            </p:cNvPr>
            <p:cNvSpPr/>
            <p:nvPr/>
          </p:nvSpPr>
          <p:spPr>
            <a:xfrm>
              <a:off x="6903079" y="3134415"/>
              <a:ext cx="633486" cy="787937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CH" sz="3200" b="1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3BFE0B5-03EC-C3DD-A71D-9AD0BA9CA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3656" y="3263898"/>
              <a:ext cx="380014" cy="548909"/>
            </a:xfrm>
            <a:prstGeom prst="rect">
              <a:avLst/>
            </a:prstGeom>
          </p:spPr>
        </p:pic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C3D0BAFC-8762-4453-88FB-1599C3EED077}"/>
                </a:ext>
              </a:extLst>
            </p:cNvPr>
            <p:cNvSpPr/>
            <p:nvPr/>
          </p:nvSpPr>
          <p:spPr>
            <a:xfrm>
              <a:off x="6839151" y="3041639"/>
              <a:ext cx="761341" cy="973487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CH" sz="3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FEF93B-9EF0-2C56-E2F7-8C9C071CEA96}"/>
                </a:ext>
              </a:extLst>
            </p:cNvPr>
            <p:cNvSpPr txBox="1"/>
            <p:nvPr/>
          </p:nvSpPr>
          <p:spPr>
            <a:xfrm>
              <a:off x="6867762" y="2688645"/>
              <a:ext cx="68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dirty="0">
                  <a:solidFill>
                    <a:srgbClr val="00B0F0"/>
                  </a:solidFill>
                  <a:latin typeface="Calibri" panose="020F0502020204030204"/>
                </a:rPr>
                <a:t>fixed</a:t>
              </a:r>
              <a:endParaRPr lang="en-CH" dirty="0">
                <a:solidFill>
                  <a:srgbClr val="00B0F0"/>
                </a:solidFill>
                <a:latin typeface="Calibri" panose="020F0502020204030204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84C3261-7E95-E98C-C15B-D370102A0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620" y="3258282"/>
            <a:ext cx="287393" cy="4789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3F2C46F-A470-C03F-F982-B5B8B7435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5833" y="2155344"/>
            <a:ext cx="1304135" cy="2593533"/>
          </a:xfrm>
          <a:prstGeom prst="rect">
            <a:avLst/>
          </a:prstGeom>
        </p:spPr>
      </p:pic>
      <p:sp>
        <p:nvSpPr>
          <p:cNvPr id="51" name="Rectangle 3">
            <a:extLst>
              <a:ext uri="{FF2B5EF4-FFF2-40B4-BE49-F238E27FC236}">
                <a16:creationId xmlns:a16="http://schemas.microsoft.com/office/drawing/2014/main" id="{01A2CECE-72A0-ED0D-10C6-283F6C35C231}"/>
              </a:ext>
            </a:extLst>
          </p:cNvPr>
          <p:cNvSpPr/>
          <p:nvPr/>
        </p:nvSpPr>
        <p:spPr>
          <a:xfrm>
            <a:off x="8758436" y="2731917"/>
            <a:ext cx="1909864" cy="1538524"/>
          </a:xfrm>
          <a:custGeom>
            <a:avLst/>
            <a:gdLst>
              <a:gd name="connsiteX0" fmla="*/ 0 w 1568474"/>
              <a:gd name="connsiteY0" fmla="*/ 0 h 1072564"/>
              <a:gd name="connsiteX1" fmla="*/ 1568474 w 1568474"/>
              <a:gd name="connsiteY1" fmla="*/ 0 h 1072564"/>
              <a:gd name="connsiteX2" fmla="*/ 1568474 w 1568474"/>
              <a:gd name="connsiteY2" fmla="*/ 1072564 h 1072564"/>
              <a:gd name="connsiteX3" fmla="*/ 0 w 1568474"/>
              <a:gd name="connsiteY3" fmla="*/ 1072564 h 1072564"/>
              <a:gd name="connsiteX4" fmla="*/ 0 w 1568474"/>
              <a:gd name="connsiteY4" fmla="*/ 0 h 1072564"/>
              <a:gd name="connsiteX0" fmla="*/ 11151 w 1579625"/>
              <a:gd name="connsiteY0" fmla="*/ 0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0 h 1072564"/>
              <a:gd name="connsiteX0" fmla="*/ 22302 w 1579625"/>
              <a:gd name="connsiteY0" fmla="*/ 334536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22302 w 1579625"/>
              <a:gd name="connsiteY4" fmla="*/ 334536 h 1072564"/>
              <a:gd name="connsiteX0" fmla="*/ 11151 w 1579625"/>
              <a:gd name="connsiteY0" fmla="*/ 301083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301083 h 1072564"/>
              <a:gd name="connsiteX0" fmla="*/ 63560 w 1632034"/>
              <a:gd name="connsiteY0" fmla="*/ 301083 h 1072564"/>
              <a:gd name="connsiteX1" fmla="*/ 1632034 w 1632034"/>
              <a:gd name="connsiteY1" fmla="*/ 0 h 1072564"/>
              <a:gd name="connsiteX2" fmla="*/ 1632034 w 1632034"/>
              <a:gd name="connsiteY2" fmla="*/ 1072564 h 1072564"/>
              <a:gd name="connsiteX3" fmla="*/ 52409 w 1632034"/>
              <a:gd name="connsiteY3" fmla="*/ 816086 h 1072564"/>
              <a:gd name="connsiteX4" fmla="*/ 63560 w 1632034"/>
              <a:gd name="connsiteY4" fmla="*/ 301083 h 1072564"/>
              <a:gd name="connsiteX0" fmla="*/ 61159 w 1629633"/>
              <a:gd name="connsiteY0" fmla="*/ 301083 h 1072564"/>
              <a:gd name="connsiteX1" fmla="*/ 1629633 w 1629633"/>
              <a:gd name="connsiteY1" fmla="*/ 0 h 1072564"/>
              <a:gd name="connsiteX2" fmla="*/ 1629633 w 1629633"/>
              <a:gd name="connsiteY2" fmla="*/ 1072564 h 1072564"/>
              <a:gd name="connsiteX3" fmla="*/ 58973 w 1629633"/>
              <a:gd name="connsiteY3" fmla="*/ 825050 h 1072564"/>
              <a:gd name="connsiteX4" fmla="*/ 61159 w 1629633"/>
              <a:gd name="connsiteY4" fmla="*/ 301083 h 1072564"/>
              <a:gd name="connsiteX0" fmla="*/ 77539 w 1646013"/>
              <a:gd name="connsiteY0" fmla="*/ 301083 h 1072564"/>
              <a:gd name="connsiteX1" fmla="*/ 1646013 w 1646013"/>
              <a:gd name="connsiteY1" fmla="*/ 0 h 1072564"/>
              <a:gd name="connsiteX2" fmla="*/ 1646013 w 1646013"/>
              <a:gd name="connsiteY2" fmla="*/ 1072564 h 1072564"/>
              <a:gd name="connsiteX3" fmla="*/ 75353 w 1646013"/>
              <a:gd name="connsiteY3" fmla="*/ 825050 h 1072564"/>
              <a:gd name="connsiteX4" fmla="*/ 77539 w 1646013"/>
              <a:gd name="connsiteY4" fmla="*/ 301083 h 1072564"/>
              <a:gd name="connsiteX0" fmla="*/ 77539 w 1646013"/>
              <a:gd name="connsiteY0" fmla="*/ 117509 h 888990"/>
              <a:gd name="connsiteX1" fmla="*/ 1630172 w 1646013"/>
              <a:gd name="connsiteY1" fmla="*/ 0 h 888990"/>
              <a:gd name="connsiteX2" fmla="*/ 1646013 w 1646013"/>
              <a:gd name="connsiteY2" fmla="*/ 888990 h 888990"/>
              <a:gd name="connsiteX3" fmla="*/ 75353 w 1646013"/>
              <a:gd name="connsiteY3" fmla="*/ 641476 h 888990"/>
              <a:gd name="connsiteX4" fmla="*/ 77539 w 1646013"/>
              <a:gd name="connsiteY4" fmla="*/ 117509 h 888990"/>
              <a:gd name="connsiteX0" fmla="*/ 77539 w 1646013"/>
              <a:gd name="connsiteY0" fmla="*/ 117509 h 751310"/>
              <a:gd name="connsiteX1" fmla="*/ 1630172 w 1646013"/>
              <a:gd name="connsiteY1" fmla="*/ 0 h 751310"/>
              <a:gd name="connsiteX2" fmla="*/ 1646013 w 1646013"/>
              <a:gd name="connsiteY2" fmla="*/ 751310 h 751310"/>
              <a:gd name="connsiteX3" fmla="*/ 75353 w 1646013"/>
              <a:gd name="connsiteY3" fmla="*/ 641476 h 751310"/>
              <a:gd name="connsiteX4" fmla="*/ 77539 w 1646013"/>
              <a:gd name="connsiteY4" fmla="*/ 117509 h 75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013" h="751310">
                <a:moveTo>
                  <a:pt x="77539" y="117509"/>
                </a:moveTo>
                <a:lnTo>
                  <a:pt x="1630172" y="0"/>
                </a:lnTo>
                <a:lnTo>
                  <a:pt x="1646013" y="751310"/>
                </a:lnTo>
                <a:lnTo>
                  <a:pt x="75353" y="641476"/>
                </a:lnTo>
                <a:cubicBezTo>
                  <a:pt x="16317" y="362231"/>
                  <a:pt x="-60649" y="468471"/>
                  <a:pt x="77539" y="11750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>
            <a:noFill/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Garamond" panose="02020404030301010803" pitchFamily="18" charset="0"/>
              </a:rPr>
              <a:t>SMPL</a:t>
            </a:r>
          </a:p>
          <a:p>
            <a:pPr algn="ctr"/>
            <a:r>
              <a:rPr lang="en-CH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Garamond" panose="02020404030301010803" pitchFamily="18" charset="0"/>
              </a:rPr>
              <a:t>renderer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DF31D7-F8B2-10D1-A700-4ACB5BFF2DAC}"/>
              </a:ext>
            </a:extLst>
          </p:cNvPr>
          <p:cNvSpPr txBox="1"/>
          <p:nvPr/>
        </p:nvSpPr>
        <p:spPr>
          <a:xfrm>
            <a:off x="7536565" y="1854889"/>
            <a:ext cx="275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latin typeface="Garamond" panose="02020404030301010803" pitchFamily="18" charset="0"/>
              </a:rPr>
              <a:t>Ours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35949D0-82EC-1D4D-4520-A2C2B9AA3F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361" b="53237"/>
          <a:stretch/>
        </p:blipFill>
        <p:spPr>
          <a:xfrm>
            <a:off x="3325823" y="2964397"/>
            <a:ext cx="1696658" cy="12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15F2BC-94A7-A3DE-4BDD-7969C5D9F63A}"/>
              </a:ext>
            </a:extLst>
          </p:cNvPr>
          <p:cNvSpPr txBox="1">
            <a:spLocks/>
          </p:cNvSpPr>
          <p:nvPr/>
        </p:nvSpPr>
        <p:spPr>
          <a:xfrm>
            <a:off x="445498" y="228693"/>
            <a:ext cx="11301003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Garamond" panose="02020404030301010803" pitchFamily="18" charset="0"/>
              </a:rPr>
              <a:t>Adversarial training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191109-546C-8F17-51B8-1DF26862AC39}"/>
              </a:ext>
            </a:extLst>
          </p:cNvPr>
          <p:cNvGrpSpPr/>
          <p:nvPr/>
        </p:nvGrpSpPr>
        <p:grpSpPr>
          <a:xfrm>
            <a:off x="2247368" y="1685509"/>
            <a:ext cx="1747317" cy="2855711"/>
            <a:chOff x="2247368" y="1685509"/>
            <a:chExt cx="1747317" cy="285571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2" name="3D Model 21" descr="Dark Grey Sphere">
                  <a:extLst>
                    <a:ext uri="{FF2B5EF4-FFF2-40B4-BE49-F238E27FC236}">
                      <a16:creationId xmlns:a16="http://schemas.microsoft.com/office/drawing/2014/main" id="{0448E7E8-4664-96A7-7CF0-F70F1AC6A9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1301214"/>
                    </p:ext>
                  </p:extLst>
                </p:nvPr>
              </p:nvGraphicFramePr>
              <p:xfrm>
                <a:off x="2381375" y="1685509"/>
                <a:ext cx="771173" cy="78793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71173" cy="7879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ffectLst>
                        <a:softEdge rad="12700"/>
                      </a:effectLst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11207" ay="-732823" az="-22002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244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2" name="3D Model 21" descr="Dark Grey Sphere">
                  <a:extLst>
                    <a:ext uri="{FF2B5EF4-FFF2-40B4-BE49-F238E27FC236}">
                      <a16:creationId xmlns:a16="http://schemas.microsoft.com/office/drawing/2014/main" id="{0448E7E8-4664-96A7-7CF0-F70F1AC6A9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81375" y="1685509"/>
                  <a:ext cx="771173" cy="78793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"/>
                </a:effectLst>
              </p:spPr>
            </p:pic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23CFB89-4382-C4C8-FDE0-68C9E5E5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2719" y="1702928"/>
              <a:ext cx="414141" cy="381010"/>
            </a:xfrm>
            <a:prstGeom prst="rect">
              <a:avLst/>
            </a:prstGeom>
          </p:spPr>
        </p:pic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23E0BEA0-66DF-F249-7B14-ACB3539D1E52}"/>
                </a:ext>
              </a:extLst>
            </p:cNvPr>
            <p:cNvSpPr/>
            <p:nvPr/>
          </p:nvSpPr>
          <p:spPr>
            <a:xfrm rot="18989588" flipH="1">
              <a:off x="2492291" y="2057213"/>
              <a:ext cx="1502394" cy="2484007"/>
            </a:xfrm>
            <a:prstGeom prst="arc">
              <a:avLst>
                <a:gd name="adj1" fmla="val 15441171"/>
                <a:gd name="adj2" fmla="val 18231930"/>
              </a:avLst>
            </a:prstGeom>
            <a:ln w="38100">
              <a:solidFill>
                <a:srgbClr val="00B05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59392A-799F-402C-B863-4316C83A78FF}"/>
                </a:ext>
              </a:extLst>
            </p:cNvPr>
            <p:cNvSpPr/>
            <p:nvPr/>
          </p:nvSpPr>
          <p:spPr>
            <a:xfrm>
              <a:off x="2247368" y="3132646"/>
              <a:ext cx="115143" cy="11137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5B967DB-CE44-8DB0-A06C-5D32D8C8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4939" y="2877659"/>
              <a:ext cx="165100" cy="1778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3291DC-069B-8AFF-4FE1-329B290024D5}"/>
              </a:ext>
            </a:extLst>
          </p:cNvPr>
          <p:cNvGrpSpPr/>
          <p:nvPr/>
        </p:nvGrpSpPr>
        <p:grpSpPr>
          <a:xfrm>
            <a:off x="2384167" y="2545101"/>
            <a:ext cx="2042506" cy="872579"/>
            <a:chOff x="2384167" y="2545101"/>
            <a:chExt cx="2042506" cy="872579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E9DE992-986F-E6BC-7917-C168467E27EC}"/>
                </a:ext>
              </a:extLst>
            </p:cNvPr>
            <p:cNvSpPr/>
            <p:nvPr/>
          </p:nvSpPr>
          <p:spPr>
            <a:xfrm rot="15485705">
              <a:off x="2602984" y="2738955"/>
              <a:ext cx="459908" cy="897542"/>
            </a:xfrm>
            <a:prstGeom prst="arc">
              <a:avLst>
                <a:gd name="adj1" fmla="val 17166640"/>
                <a:gd name="adj2" fmla="val 3130578"/>
              </a:avLst>
            </a:prstGeom>
            <a:ln w="38100">
              <a:solidFill>
                <a:srgbClr val="FFC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7FDF115-04DA-AFD0-B6D2-464F0E0AA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1573" y="2725259"/>
              <a:ext cx="165100" cy="330200"/>
            </a:xfrm>
            <a:prstGeom prst="rect">
              <a:avLst/>
            </a:prstGeom>
          </p:spPr>
        </p:pic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D3DB2CD2-5FCA-6444-D507-9182C92995F6}"/>
                </a:ext>
              </a:extLst>
            </p:cNvPr>
            <p:cNvSpPr/>
            <p:nvPr/>
          </p:nvSpPr>
          <p:spPr>
            <a:xfrm rot="15485705" flipH="1">
              <a:off x="3883487" y="2598976"/>
              <a:ext cx="268210" cy="518162"/>
            </a:xfrm>
            <a:prstGeom prst="arc">
              <a:avLst>
                <a:gd name="adj1" fmla="val 17166640"/>
                <a:gd name="adj2" fmla="val 3130578"/>
              </a:avLst>
            </a:prstGeom>
            <a:ln w="38100">
              <a:solidFill>
                <a:srgbClr val="FFC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92FFA179-470E-A15C-E8A0-AB710A568AA3}"/>
                </a:ext>
              </a:extLst>
            </p:cNvPr>
            <p:cNvSpPr/>
            <p:nvPr/>
          </p:nvSpPr>
          <p:spPr>
            <a:xfrm>
              <a:off x="3065261" y="2545101"/>
              <a:ext cx="633486" cy="787937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FFC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CH" sz="3200" b="1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926792A-EADA-20C2-A323-20E89798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85288" y="2781895"/>
              <a:ext cx="228600" cy="3302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858B02-4B4D-1902-22F9-07B416337D59}"/>
              </a:ext>
            </a:extLst>
          </p:cNvPr>
          <p:cNvGrpSpPr/>
          <p:nvPr/>
        </p:nvGrpSpPr>
        <p:grpSpPr>
          <a:xfrm>
            <a:off x="4560747" y="2704511"/>
            <a:ext cx="2412088" cy="790593"/>
            <a:chOff x="4560747" y="2496099"/>
            <a:chExt cx="2412088" cy="790593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7E85FDC3-D6DA-3F2C-8764-77C362514528}"/>
                </a:ext>
              </a:extLst>
            </p:cNvPr>
            <p:cNvSpPr/>
            <p:nvPr/>
          </p:nvSpPr>
          <p:spPr>
            <a:xfrm rot="10800000">
              <a:off x="4560747" y="2496099"/>
              <a:ext cx="617392" cy="790593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CH" sz="3200" b="1" dirty="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9DDD662-BAAB-483E-B9FD-9DADF3494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25997" y="2737959"/>
              <a:ext cx="304800" cy="279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DA494B-72AB-2E0E-7893-D3F6064EDB89}"/>
                </a:ext>
              </a:extLst>
            </p:cNvPr>
            <p:cNvSpPr txBox="1"/>
            <p:nvPr/>
          </p:nvSpPr>
          <p:spPr>
            <a:xfrm>
              <a:off x="5187181" y="2717801"/>
              <a:ext cx="1785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American Typewriter" panose="02090604020004020304" pitchFamily="18" charset="77"/>
                </a:rPr>
                <a:t>“r</a:t>
              </a:r>
              <a:r>
                <a:rPr lang="en-CH" dirty="0">
                  <a:latin typeface="American Typewriter" panose="02090604020004020304" pitchFamily="18" charset="77"/>
                </a:rPr>
                <a:t>eal” / “fake”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E56C37-28D9-ACB6-F023-61646F128985}"/>
              </a:ext>
            </a:extLst>
          </p:cNvPr>
          <p:cNvGrpSpPr/>
          <p:nvPr/>
        </p:nvGrpSpPr>
        <p:grpSpPr>
          <a:xfrm>
            <a:off x="1607295" y="3213008"/>
            <a:ext cx="2790549" cy="1125875"/>
            <a:chOff x="1607295" y="3213008"/>
            <a:chExt cx="2790549" cy="11258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1A11D27-A95C-2A3B-C2D7-3E3F091A3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45444" y="3226024"/>
              <a:ext cx="152400" cy="254000"/>
            </a:xfrm>
            <a:prstGeom prst="rect">
              <a:avLst/>
            </a:prstGeom>
          </p:spPr>
        </p:pic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EBDFF6C-ED90-7AC0-8FC9-91CC7A6CD81A}"/>
                </a:ext>
              </a:extLst>
            </p:cNvPr>
            <p:cNvSpPr/>
            <p:nvPr/>
          </p:nvSpPr>
          <p:spPr>
            <a:xfrm rot="15986129" flipH="1">
              <a:off x="3261309" y="2774133"/>
              <a:ext cx="564193" cy="1441943"/>
            </a:xfrm>
            <a:prstGeom prst="arc">
              <a:avLst>
                <a:gd name="adj1" fmla="val 17368786"/>
                <a:gd name="adj2" fmla="val 5006751"/>
              </a:avLst>
            </a:prstGeom>
            <a:ln w="38100">
              <a:solidFill>
                <a:srgbClr val="0070C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>
                <a:latin typeface="Garamond" panose="02020404030301010803" pitchFamily="18" charset="0"/>
              </a:endParaRPr>
            </a:p>
          </p:txBody>
        </p:sp>
        <p:sp>
          <p:nvSpPr>
            <p:cNvPr id="23" name="Magnetic Disk 22">
              <a:extLst>
                <a:ext uri="{FF2B5EF4-FFF2-40B4-BE49-F238E27FC236}">
                  <a16:creationId xmlns:a16="http://schemas.microsoft.com/office/drawing/2014/main" id="{F35ED790-3606-0E70-A5C1-05D279F8E49B}"/>
                </a:ext>
              </a:extLst>
            </p:cNvPr>
            <p:cNvSpPr/>
            <p:nvPr/>
          </p:nvSpPr>
          <p:spPr>
            <a:xfrm>
              <a:off x="1934754" y="3356280"/>
              <a:ext cx="973112" cy="610386"/>
            </a:xfrm>
            <a:prstGeom prst="flowChartMagneticDisk">
              <a:avLst/>
            </a:prstGeom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1400" dirty="0">
                  <a:latin typeface="Garamond" panose="02020404030301010803" pitchFamily="18" charset="0"/>
                </a:rPr>
                <a:t>DATASET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145372-B2EB-592D-E1B4-C88962E922F8}"/>
                </a:ext>
              </a:extLst>
            </p:cNvPr>
            <p:cNvSpPr txBox="1"/>
            <p:nvPr/>
          </p:nvSpPr>
          <p:spPr>
            <a:xfrm>
              <a:off x="1607295" y="3969551"/>
              <a:ext cx="1004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dirty="0">
                  <a:solidFill>
                    <a:schemeClr val="accent1"/>
                  </a:solidFill>
                  <a:latin typeface="Garamond" panose="02020404030301010803" pitchFamily="18" charset="0"/>
                </a:rPr>
                <a:t>AMASS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3A428BC-8F51-300D-2E89-87712026CB3E}"/>
              </a:ext>
            </a:extLst>
          </p:cNvPr>
          <p:cNvSpPr txBox="1"/>
          <p:nvPr/>
        </p:nvSpPr>
        <p:spPr>
          <a:xfrm>
            <a:off x="666313" y="891537"/>
            <a:ext cx="169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aramond" panose="02020404030301010803" pitchFamily="18" charset="0"/>
              </a:rPr>
              <a:t>V</a:t>
            </a:r>
            <a:r>
              <a:rPr lang="en-CH" sz="2000" dirty="0">
                <a:latin typeface="Garamond" panose="02020404030301010803" pitchFamily="18" charset="0"/>
              </a:rPr>
              <a:t>anilla-GAN: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D3165-5A7B-5BEE-F153-8E0BE4B0FE44}"/>
              </a:ext>
            </a:extLst>
          </p:cNvPr>
          <p:cNvSpPr/>
          <p:nvPr/>
        </p:nvSpPr>
        <p:spPr>
          <a:xfrm>
            <a:off x="2422724" y="894878"/>
            <a:ext cx="103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dirty="0">
                <a:solidFill>
                  <a:srgbClr val="FFC000"/>
                </a:solidFill>
                <a:latin typeface="Garamond" panose="02020404030301010803" pitchFamily="18" charset="0"/>
              </a:rPr>
              <a:t>generator</a:t>
            </a:r>
            <a:endParaRPr lang="en-CH" dirty="0">
              <a:latin typeface="Garamond" panose="0202040403030101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0E9447-F34D-FC23-74B3-1D4521457A23}"/>
              </a:ext>
            </a:extLst>
          </p:cNvPr>
          <p:cNvSpPr/>
          <p:nvPr/>
        </p:nvSpPr>
        <p:spPr>
          <a:xfrm>
            <a:off x="3674341" y="891537"/>
            <a:ext cx="1987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dirty="0">
                <a:latin typeface="Garamond" panose="02020404030301010803" pitchFamily="18" charset="0"/>
              </a:rPr>
              <a:t>vs      </a:t>
            </a:r>
            <a:r>
              <a:rPr lang="en-CH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discriminator</a:t>
            </a:r>
            <a:r>
              <a:rPr lang="en-CH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D33B079-041F-4624-CFAC-8CAAF0946967}"/>
              </a:ext>
            </a:extLst>
          </p:cNvPr>
          <p:cNvSpPr txBox="1">
            <a:spLocks/>
          </p:cNvSpPr>
          <p:nvPr/>
        </p:nvSpPr>
        <p:spPr>
          <a:xfrm>
            <a:off x="100809" y="5586655"/>
            <a:ext cx="6901543" cy="30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Nets. Goodfellow et al.,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</a:t>
            </a:r>
          </a:p>
          <a:p>
            <a:pPr marL="0" indent="0">
              <a:buNone/>
            </a:pP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381759F-4C3E-2741-78F8-403FDDC090DD}"/>
              </a:ext>
            </a:extLst>
          </p:cNvPr>
          <p:cNvSpPr txBox="1">
            <a:spLocks/>
          </p:cNvSpPr>
          <p:nvPr/>
        </p:nvSpPr>
        <p:spPr>
          <a:xfrm>
            <a:off x="92633" y="5943371"/>
            <a:ext cx="6901543" cy="30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AMASS: Archive of Motion Capture As Surface Shapes. Mahmood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ICCV, 2019</a:t>
            </a: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0A6443-0356-612A-46AD-5AAE0E7168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7182" y="596867"/>
            <a:ext cx="2919319" cy="2919319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C37FA80-D40E-1FFC-9E98-4C05FD35AD6D}"/>
              </a:ext>
            </a:extLst>
          </p:cNvPr>
          <p:cNvSpPr txBox="1">
            <a:spLocks/>
          </p:cNvSpPr>
          <p:nvPr/>
        </p:nvSpPr>
        <p:spPr>
          <a:xfrm>
            <a:off x="103198" y="6344786"/>
            <a:ext cx="7804430" cy="30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Expressive body capture: 3d hands, face, and body from a single image.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Pavlakos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CVPR, 2019 </a:t>
            </a: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7AD4C2-A878-2CD1-5019-E5EFFA7CD0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0234" y="3513274"/>
            <a:ext cx="2919528" cy="29195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501B567-FBB6-CDD7-8715-DEAA81193B99}"/>
              </a:ext>
            </a:extLst>
          </p:cNvPr>
          <p:cNvSpPr txBox="1"/>
          <p:nvPr/>
        </p:nvSpPr>
        <p:spPr>
          <a:xfrm>
            <a:off x="7610353" y="1745974"/>
            <a:ext cx="1221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Ours</a:t>
            </a:r>
          </a:p>
          <a:p>
            <a:pPr algn="ctr"/>
            <a:r>
              <a:rPr lang="en-US" sz="1400" dirty="0">
                <a:latin typeface="Garamond" panose="02020404030301010803" pitchFamily="18" charset="0"/>
              </a:rPr>
              <a:t>(GAN-based)</a:t>
            </a:r>
            <a:endParaRPr lang="en-CH" sz="1600" dirty="0">
              <a:latin typeface="Garamond" panose="020204040303010108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976779-ECD5-5403-DA72-DCD43A069C05}"/>
              </a:ext>
            </a:extLst>
          </p:cNvPr>
          <p:cNvSpPr txBox="1"/>
          <p:nvPr/>
        </p:nvSpPr>
        <p:spPr>
          <a:xfrm>
            <a:off x="7634746" y="4696039"/>
            <a:ext cx="1216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aramond" panose="02020404030301010803" pitchFamily="18" charset="0"/>
              </a:rPr>
              <a:t>VPoser</a:t>
            </a:r>
            <a:endParaRPr lang="en-US" sz="1600" dirty="0">
              <a:latin typeface="Garamond" panose="02020404030301010803" pitchFamily="18" charset="0"/>
            </a:endParaRPr>
          </a:p>
          <a:p>
            <a:pPr algn="ctr"/>
            <a:r>
              <a:rPr lang="en-US" sz="1400" dirty="0">
                <a:latin typeface="Garamond" panose="02020404030301010803" pitchFamily="18" charset="0"/>
              </a:rPr>
              <a:t>(VAE-based)</a:t>
            </a:r>
            <a:endParaRPr lang="en-CH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3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7" grpId="0"/>
      <p:bldP spid="38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15F2BC-94A7-A3DE-4BDD-7969C5D9F63A}"/>
              </a:ext>
            </a:extLst>
          </p:cNvPr>
          <p:cNvSpPr txBox="1">
            <a:spLocks/>
          </p:cNvSpPr>
          <p:nvPr/>
        </p:nvSpPr>
        <p:spPr>
          <a:xfrm>
            <a:off x="445498" y="228693"/>
            <a:ext cx="11301003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Garamond" panose="02020404030301010803" pitchFamily="18" charset="0"/>
              </a:rPr>
              <a:t>Prior distribution of latent 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9D41C-8BE8-5C1E-E274-D16E5637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01" y="1723777"/>
            <a:ext cx="2839201" cy="31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8B8D4-C1DA-81C2-DB04-9AC5EBA4C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71" y="3500179"/>
            <a:ext cx="2690885" cy="349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E5800-9EFD-520F-173F-CED7212CD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16" y="5441883"/>
            <a:ext cx="2034055" cy="29663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57DDB78-153F-E274-C796-9833AA75EF36}"/>
              </a:ext>
            </a:extLst>
          </p:cNvPr>
          <p:cNvGrpSpPr/>
          <p:nvPr/>
        </p:nvGrpSpPr>
        <p:grpSpPr>
          <a:xfrm>
            <a:off x="3910189" y="1061116"/>
            <a:ext cx="1193699" cy="1268194"/>
            <a:chOff x="7803785" y="745570"/>
            <a:chExt cx="1193699" cy="1268194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AEC8C02-46F9-B805-66D7-7130D2689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785" y="810788"/>
              <a:ext cx="1193699" cy="1163479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ACE5356-70CA-9A88-FA95-EB6DD3D12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3526" y="745570"/>
              <a:ext cx="7108" cy="1268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4B052F7-1AB4-144D-C243-5107C717DE78}"/>
                </a:ext>
              </a:extLst>
            </p:cNvPr>
            <p:cNvCxnSpPr>
              <a:cxnSpLocks/>
              <a:stCxn id="64" idx="1"/>
              <a:endCxn id="64" idx="3"/>
            </p:cNvCxnSpPr>
            <p:nvPr/>
          </p:nvCxnSpPr>
          <p:spPr>
            <a:xfrm>
              <a:off x="7803785" y="1392528"/>
              <a:ext cx="11936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D23BC5-5406-3316-8C49-41C0DC45C9E2}"/>
              </a:ext>
            </a:extLst>
          </p:cNvPr>
          <p:cNvGrpSpPr/>
          <p:nvPr/>
        </p:nvGrpSpPr>
        <p:grpSpPr>
          <a:xfrm>
            <a:off x="3818832" y="2810825"/>
            <a:ext cx="1393723" cy="1374400"/>
            <a:chOff x="7248832" y="2846439"/>
            <a:chExt cx="1393723" cy="137440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7D0BA2E-5518-3F0B-2BE6-A88B4DD9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3080" y="2967404"/>
              <a:ext cx="1193700" cy="1163480"/>
            </a:xfrm>
            <a:prstGeom prst="rect">
              <a:avLst/>
            </a:prstGeom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6E83C7B-6A38-959C-7942-3B2EE4243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7039" y="2846439"/>
              <a:ext cx="0" cy="137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5C6BDAE-0BF9-B5F0-8949-7340D288B5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8832" y="3549144"/>
              <a:ext cx="13937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08422E6-F352-DA73-631C-CF7F760C931B}"/>
              </a:ext>
            </a:extLst>
          </p:cNvPr>
          <p:cNvGrpSpPr/>
          <p:nvPr/>
        </p:nvGrpSpPr>
        <p:grpSpPr>
          <a:xfrm>
            <a:off x="3818832" y="4706237"/>
            <a:ext cx="1393723" cy="1423220"/>
            <a:chOff x="7248832" y="4859593"/>
            <a:chExt cx="1393723" cy="142322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A501D8C-7BE6-6FEB-71B6-797ECECB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3081" y="5011834"/>
              <a:ext cx="1193699" cy="1163479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27AE9E8-0D69-47D3-3E9D-8557B7191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7039" y="4859593"/>
              <a:ext cx="0" cy="1423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2AAD7D7-80CE-7843-050A-E631E5721044}"/>
                </a:ext>
              </a:extLst>
            </p:cNvPr>
            <p:cNvCxnSpPr>
              <a:cxnSpLocks/>
            </p:cNvCxnSpPr>
            <p:nvPr/>
          </p:nvCxnSpPr>
          <p:spPr>
            <a:xfrm>
              <a:off x="7248832" y="5595239"/>
              <a:ext cx="13937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F266C33-E57A-8D87-18E7-B8208FA0E862}"/>
              </a:ext>
            </a:extLst>
          </p:cNvPr>
          <p:cNvSpPr txBox="1"/>
          <p:nvPr/>
        </p:nvSpPr>
        <p:spPr>
          <a:xfrm>
            <a:off x="897918" y="1323667"/>
            <a:ext cx="2157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Garamond" panose="02020404030301010803" pitchFamily="18" charset="0"/>
              </a:rPr>
              <a:t>Standard Normal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A6DA80-7ED8-4A24-6A9D-4721BE3B7E50}"/>
              </a:ext>
            </a:extLst>
          </p:cNvPr>
          <p:cNvSpPr txBox="1"/>
          <p:nvPr/>
        </p:nvSpPr>
        <p:spPr>
          <a:xfrm>
            <a:off x="1185693" y="3100069"/>
            <a:ext cx="1548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Garamond" panose="02020404030301010803" pitchFamily="18" charset="0"/>
              </a:rPr>
              <a:t>Uniform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1538FA-5122-B349-FC1E-4A3BBC1DB5B7}"/>
              </a:ext>
            </a:extLst>
          </p:cNvPr>
          <p:cNvSpPr txBox="1"/>
          <p:nvPr/>
        </p:nvSpPr>
        <p:spPr>
          <a:xfrm>
            <a:off x="1173355" y="5041773"/>
            <a:ext cx="1560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Garamond" panose="02020404030301010803" pitchFamily="18" charset="0"/>
              </a:rPr>
              <a:t>Spherical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FD1F66-A183-59BF-E171-91AA9D00AC2B}"/>
              </a:ext>
            </a:extLst>
          </p:cNvPr>
          <p:cNvSpPr txBox="1"/>
          <p:nvPr/>
        </p:nvSpPr>
        <p:spPr>
          <a:xfrm>
            <a:off x="10113347" y="1365808"/>
            <a:ext cx="154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Garamond" panose="02020404030301010803" pitchFamily="18" charset="0"/>
              </a:rPr>
              <a:t>GAN-N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B99D5E-4C56-76FF-5968-2E90881F89F6}"/>
              </a:ext>
            </a:extLst>
          </p:cNvPr>
          <p:cNvSpPr txBox="1"/>
          <p:nvPr/>
        </p:nvSpPr>
        <p:spPr>
          <a:xfrm>
            <a:off x="10118332" y="3199949"/>
            <a:ext cx="154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Garamond" panose="02020404030301010803" pitchFamily="18" charset="0"/>
              </a:rPr>
              <a:t>GAN-U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F5392C-1DBA-4E3F-363A-3461D9589382}"/>
              </a:ext>
            </a:extLst>
          </p:cNvPr>
          <p:cNvSpPr txBox="1"/>
          <p:nvPr/>
        </p:nvSpPr>
        <p:spPr>
          <a:xfrm>
            <a:off x="10113347" y="5148173"/>
            <a:ext cx="154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dirty="0">
                <a:latin typeface="Garamond" panose="02020404030301010803" pitchFamily="18" charset="0"/>
              </a:rPr>
              <a:t>GAN-S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3A9CCE9-FCF3-8BF5-DF02-26D346B15D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4258" y="744869"/>
            <a:ext cx="477090" cy="1764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E92C43B-26D8-9595-0AFC-8D3EAEF7C6A5}"/>
              </a:ext>
            </a:extLst>
          </p:cNvPr>
          <p:cNvSpPr txBox="1"/>
          <p:nvPr/>
        </p:nvSpPr>
        <p:spPr>
          <a:xfrm>
            <a:off x="5593453" y="742381"/>
            <a:ext cx="8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bounded</a:t>
            </a:r>
            <a:endParaRPr lang="en-CH" sz="1600" dirty="0">
              <a:latin typeface="Garamond" panose="02020404030301010803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C8A2327-B054-7E10-F080-9232C4DE02B3}"/>
              </a:ext>
            </a:extLst>
          </p:cNvPr>
          <p:cNvSpPr txBox="1"/>
          <p:nvPr/>
        </p:nvSpPr>
        <p:spPr>
          <a:xfrm>
            <a:off x="7929880" y="742381"/>
            <a:ext cx="8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uniform</a:t>
            </a:r>
            <a:endParaRPr lang="en-CH" sz="1600" dirty="0">
              <a:latin typeface="Garamond" panose="02020404030301010803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DB92D38-DDA5-3471-0C96-1F74787D1F1B}"/>
              </a:ext>
            </a:extLst>
          </p:cNvPr>
          <p:cNvSpPr txBox="1"/>
          <p:nvPr/>
        </p:nvSpPr>
        <p:spPr>
          <a:xfrm>
            <a:off x="6432649" y="737787"/>
            <a:ext cx="154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no boundary</a:t>
            </a:r>
            <a:endParaRPr lang="en-CH" sz="1600" dirty="0">
              <a:latin typeface="Garamond" panose="02020404030301010803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33C1287-8D81-2322-3124-40E8A55E6CBD}"/>
              </a:ext>
            </a:extLst>
          </p:cNvPr>
          <p:cNvSpPr txBox="1"/>
          <p:nvPr/>
        </p:nvSpPr>
        <p:spPr>
          <a:xfrm>
            <a:off x="5783172" y="15248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❌</a:t>
            </a:r>
            <a:endParaRPr lang="en-CH" sz="24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7352FFC-B337-D39E-B825-6541C070E81B}"/>
              </a:ext>
            </a:extLst>
          </p:cNvPr>
          <p:cNvSpPr txBox="1"/>
          <p:nvPr/>
        </p:nvSpPr>
        <p:spPr>
          <a:xfrm>
            <a:off x="8139057" y="15023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❌</a:t>
            </a:r>
            <a:endParaRPr lang="en-CH" sz="2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29DBE86-B9F3-C6A2-D321-DBCE79A94F37}"/>
              </a:ext>
            </a:extLst>
          </p:cNvPr>
          <p:cNvSpPr txBox="1"/>
          <p:nvPr/>
        </p:nvSpPr>
        <p:spPr>
          <a:xfrm>
            <a:off x="7034679" y="32720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❌</a:t>
            </a:r>
            <a:endParaRPr lang="en-CH" sz="2400" dirty="0"/>
          </a:p>
        </p:txBody>
      </p:sp>
      <p:pic>
        <p:nvPicPr>
          <p:cNvPr id="37" name="Graphic 36" descr="Tick">
            <a:extLst>
              <a:ext uri="{FF2B5EF4-FFF2-40B4-BE49-F238E27FC236}">
                <a16:creationId xmlns:a16="http://schemas.microsoft.com/office/drawing/2014/main" id="{366930E9-1E4A-5F47-B0FB-9156EFF25D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4119" y="5148173"/>
            <a:ext cx="523220" cy="523220"/>
          </a:xfrm>
          <a:prstGeom prst="rect">
            <a:avLst/>
          </a:prstGeom>
        </p:spPr>
      </p:pic>
      <p:pic>
        <p:nvPicPr>
          <p:cNvPr id="39" name="Graphic 38" descr="Tick">
            <a:extLst>
              <a:ext uri="{FF2B5EF4-FFF2-40B4-BE49-F238E27FC236}">
                <a16:creationId xmlns:a16="http://schemas.microsoft.com/office/drawing/2014/main" id="{CC68D081-42F7-73CE-4CE5-35CC73171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02956" y="5148173"/>
            <a:ext cx="523220" cy="523220"/>
          </a:xfrm>
          <a:prstGeom prst="rect">
            <a:avLst/>
          </a:prstGeom>
        </p:spPr>
      </p:pic>
      <p:pic>
        <p:nvPicPr>
          <p:cNvPr id="38" name="Graphic 37" descr="Tick">
            <a:extLst>
              <a:ext uri="{FF2B5EF4-FFF2-40B4-BE49-F238E27FC236}">
                <a16:creationId xmlns:a16="http://schemas.microsoft.com/office/drawing/2014/main" id="{D00789DD-428B-7BBA-1D92-804458044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8466" y="5150876"/>
            <a:ext cx="523220" cy="523220"/>
          </a:xfrm>
          <a:prstGeom prst="rect">
            <a:avLst/>
          </a:prstGeom>
        </p:spPr>
      </p:pic>
      <p:pic>
        <p:nvPicPr>
          <p:cNvPr id="42" name="Graphic 41" descr="Tick">
            <a:extLst>
              <a:ext uri="{FF2B5EF4-FFF2-40B4-BE49-F238E27FC236}">
                <a16:creationId xmlns:a16="http://schemas.microsoft.com/office/drawing/2014/main" id="{D47AC9FE-B676-598A-5424-CDC6812E15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4895" y="3199949"/>
            <a:ext cx="523220" cy="523220"/>
          </a:xfrm>
          <a:prstGeom prst="rect">
            <a:avLst/>
          </a:prstGeom>
        </p:spPr>
      </p:pic>
      <p:pic>
        <p:nvPicPr>
          <p:cNvPr id="43" name="Graphic 42" descr="Tick">
            <a:extLst>
              <a:ext uri="{FF2B5EF4-FFF2-40B4-BE49-F238E27FC236}">
                <a16:creationId xmlns:a16="http://schemas.microsoft.com/office/drawing/2014/main" id="{57332490-A141-B9BD-9AE4-FD0EA5953E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0405" y="3202652"/>
            <a:ext cx="523220" cy="523220"/>
          </a:xfrm>
          <a:prstGeom prst="rect">
            <a:avLst/>
          </a:prstGeom>
        </p:spPr>
      </p:pic>
      <p:pic>
        <p:nvPicPr>
          <p:cNvPr id="44" name="Graphic 43" descr="Tick">
            <a:extLst>
              <a:ext uri="{FF2B5EF4-FFF2-40B4-BE49-F238E27FC236}">
                <a16:creationId xmlns:a16="http://schemas.microsoft.com/office/drawing/2014/main" id="{D6FEC513-5D64-39A5-85E9-3215AF038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5129" y="1433603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113" grpId="0"/>
      <p:bldP spid="114" grpId="0"/>
      <p:bldP spid="115" grpId="0"/>
      <p:bldP spid="116" grpId="0"/>
      <p:bldP spid="119" grpId="0"/>
      <p:bldP spid="1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15F2BC-94A7-A3DE-4BDD-7969C5D9F63A}"/>
              </a:ext>
            </a:extLst>
          </p:cNvPr>
          <p:cNvSpPr txBox="1">
            <a:spLocks/>
          </p:cNvSpPr>
          <p:nvPr/>
        </p:nvSpPr>
        <p:spPr>
          <a:xfrm>
            <a:off x="445498" y="228693"/>
            <a:ext cx="11301003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Garamond" panose="02020404030301010803" pitchFamily="18" charset="0"/>
              </a:rPr>
              <a:t>Data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9D41C-8BE8-5C1E-E274-D16E5637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01" y="1723777"/>
            <a:ext cx="2839201" cy="31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8B8D4-C1DA-81C2-DB04-9AC5EBA4C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98" y="1691995"/>
            <a:ext cx="2690885" cy="349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E5800-9EFD-520F-173F-CED7212CD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681" y="1691995"/>
            <a:ext cx="2034055" cy="29663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F266C33-E57A-8D87-18E7-B8208FA0E862}"/>
              </a:ext>
            </a:extLst>
          </p:cNvPr>
          <p:cNvSpPr txBox="1"/>
          <p:nvPr/>
        </p:nvSpPr>
        <p:spPr>
          <a:xfrm>
            <a:off x="897918" y="1323667"/>
            <a:ext cx="2157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Garamond" panose="02020404030301010803" pitchFamily="18" charset="0"/>
              </a:rPr>
              <a:t>Standard Normal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A6DA80-7ED8-4A24-6A9D-4721BE3B7E50}"/>
              </a:ext>
            </a:extLst>
          </p:cNvPr>
          <p:cNvSpPr txBox="1"/>
          <p:nvPr/>
        </p:nvSpPr>
        <p:spPr>
          <a:xfrm>
            <a:off x="5223220" y="1291885"/>
            <a:ext cx="1548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Garamond" panose="02020404030301010803" pitchFamily="18" charset="0"/>
              </a:rPr>
              <a:t>Uniform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1538FA-5122-B349-FC1E-4A3BBC1DB5B7}"/>
              </a:ext>
            </a:extLst>
          </p:cNvPr>
          <p:cNvSpPr txBox="1"/>
          <p:nvPr/>
        </p:nvSpPr>
        <p:spPr>
          <a:xfrm>
            <a:off x="9057720" y="1291885"/>
            <a:ext cx="1560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latin typeface="Garamond" panose="02020404030301010803" pitchFamily="18" charset="0"/>
              </a:rPr>
              <a:t>Spherical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DFAD6-C87C-27A9-5AB7-43A6A78A3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982" y="2601531"/>
            <a:ext cx="3599645" cy="3599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9E09D-67C5-F753-A4FD-DFE1B1200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090" y="2601533"/>
            <a:ext cx="3599644" cy="359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4EBD22-2AC3-8B74-44C9-8437F5A24C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487" y="2601531"/>
            <a:ext cx="3599645" cy="35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4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925FB86-F628-562E-DE93-9E2DAE5A4469}"/>
              </a:ext>
            </a:extLst>
          </p:cNvPr>
          <p:cNvCxnSpPr>
            <a:cxnSpLocks/>
          </p:cNvCxnSpPr>
          <p:nvPr/>
        </p:nvCxnSpPr>
        <p:spPr>
          <a:xfrm>
            <a:off x="9015735" y="4028522"/>
            <a:ext cx="863435" cy="23584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715F2BC-94A7-A3DE-4BDD-7969C5D9F63A}"/>
              </a:ext>
            </a:extLst>
          </p:cNvPr>
          <p:cNvSpPr txBox="1">
            <a:spLocks/>
          </p:cNvSpPr>
          <p:nvPr/>
        </p:nvSpPr>
        <p:spPr>
          <a:xfrm>
            <a:off x="445498" y="228693"/>
            <a:ext cx="11301003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Garamond" panose="02020404030301010803" pitchFamily="18" charset="0"/>
              </a:rPr>
              <a:t>Interpolation Smoothness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0041279-F1E6-CB69-56BB-926B70E1D25C}"/>
              </a:ext>
            </a:extLst>
          </p:cNvPr>
          <p:cNvSpPr/>
          <p:nvPr/>
        </p:nvSpPr>
        <p:spPr>
          <a:xfrm>
            <a:off x="5876335" y="1562149"/>
            <a:ext cx="761341" cy="973487"/>
          </a:xfrm>
          <a:custGeom>
            <a:avLst/>
            <a:gdLst>
              <a:gd name="connsiteX0" fmla="*/ 0 w 1568474"/>
              <a:gd name="connsiteY0" fmla="*/ 0 h 1072564"/>
              <a:gd name="connsiteX1" fmla="*/ 1568474 w 1568474"/>
              <a:gd name="connsiteY1" fmla="*/ 0 h 1072564"/>
              <a:gd name="connsiteX2" fmla="*/ 1568474 w 1568474"/>
              <a:gd name="connsiteY2" fmla="*/ 1072564 h 1072564"/>
              <a:gd name="connsiteX3" fmla="*/ 0 w 1568474"/>
              <a:gd name="connsiteY3" fmla="*/ 1072564 h 1072564"/>
              <a:gd name="connsiteX4" fmla="*/ 0 w 1568474"/>
              <a:gd name="connsiteY4" fmla="*/ 0 h 1072564"/>
              <a:gd name="connsiteX0" fmla="*/ 11151 w 1579625"/>
              <a:gd name="connsiteY0" fmla="*/ 0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0 h 1072564"/>
              <a:gd name="connsiteX0" fmla="*/ 22302 w 1579625"/>
              <a:gd name="connsiteY0" fmla="*/ 334536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22302 w 1579625"/>
              <a:gd name="connsiteY4" fmla="*/ 334536 h 1072564"/>
              <a:gd name="connsiteX0" fmla="*/ 11151 w 1579625"/>
              <a:gd name="connsiteY0" fmla="*/ 301083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301083 h 1072564"/>
              <a:gd name="connsiteX0" fmla="*/ 63560 w 1632034"/>
              <a:gd name="connsiteY0" fmla="*/ 301083 h 1072564"/>
              <a:gd name="connsiteX1" fmla="*/ 1632034 w 1632034"/>
              <a:gd name="connsiteY1" fmla="*/ 0 h 1072564"/>
              <a:gd name="connsiteX2" fmla="*/ 1632034 w 1632034"/>
              <a:gd name="connsiteY2" fmla="*/ 1072564 h 1072564"/>
              <a:gd name="connsiteX3" fmla="*/ 52409 w 1632034"/>
              <a:gd name="connsiteY3" fmla="*/ 816086 h 1072564"/>
              <a:gd name="connsiteX4" fmla="*/ 63560 w 1632034"/>
              <a:gd name="connsiteY4" fmla="*/ 301083 h 1072564"/>
              <a:gd name="connsiteX0" fmla="*/ 61159 w 1629633"/>
              <a:gd name="connsiteY0" fmla="*/ 301083 h 1072564"/>
              <a:gd name="connsiteX1" fmla="*/ 1629633 w 1629633"/>
              <a:gd name="connsiteY1" fmla="*/ 0 h 1072564"/>
              <a:gd name="connsiteX2" fmla="*/ 1629633 w 1629633"/>
              <a:gd name="connsiteY2" fmla="*/ 1072564 h 1072564"/>
              <a:gd name="connsiteX3" fmla="*/ 58973 w 1629633"/>
              <a:gd name="connsiteY3" fmla="*/ 825050 h 1072564"/>
              <a:gd name="connsiteX4" fmla="*/ 61159 w 1629633"/>
              <a:gd name="connsiteY4" fmla="*/ 301083 h 1072564"/>
              <a:gd name="connsiteX0" fmla="*/ 77539 w 1646013"/>
              <a:gd name="connsiteY0" fmla="*/ 301083 h 1072564"/>
              <a:gd name="connsiteX1" fmla="*/ 1646013 w 1646013"/>
              <a:gd name="connsiteY1" fmla="*/ 0 h 1072564"/>
              <a:gd name="connsiteX2" fmla="*/ 1646013 w 1646013"/>
              <a:gd name="connsiteY2" fmla="*/ 1072564 h 1072564"/>
              <a:gd name="connsiteX3" fmla="*/ 75353 w 1646013"/>
              <a:gd name="connsiteY3" fmla="*/ 825050 h 1072564"/>
              <a:gd name="connsiteX4" fmla="*/ 77539 w 1646013"/>
              <a:gd name="connsiteY4" fmla="*/ 301083 h 1072564"/>
              <a:gd name="connsiteX0" fmla="*/ 77539 w 1646013"/>
              <a:gd name="connsiteY0" fmla="*/ 117509 h 888990"/>
              <a:gd name="connsiteX1" fmla="*/ 1630172 w 1646013"/>
              <a:gd name="connsiteY1" fmla="*/ 0 h 888990"/>
              <a:gd name="connsiteX2" fmla="*/ 1646013 w 1646013"/>
              <a:gd name="connsiteY2" fmla="*/ 888990 h 888990"/>
              <a:gd name="connsiteX3" fmla="*/ 75353 w 1646013"/>
              <a:gd name="connsiteY3" fmla="*/ 641476 h 888990"/>
              <a:gd name="connsiteX4" fmla="*/ 77539 w 1646013"/>
              <a:gd name="connsiteY4" fmla="*/ 117509 h 888990"/>
              <a:gd name="connsiteX0" fmla="*/ 77539 w 1646013"/>
              <a:gd name="connsiteY0" fmla="*/ 117509 h 751310"/>
              <a:gd name="connsiteX1" fmla="*/ 1630172 w 1646013"/>
              <a:gd name="connsiteY1" fmla="*/ 0 h 751310"/>
              <a:gd name="connsiteX2" fmla="*/ 1646013 w 1646013"/>
              <a:gd name="connsiteY2" fmla="*/ 751310 h 751310"/>
              <a:gd name="connsiteX3" fmla="*/ 75353 w 1646013"/>
              <a:gd name="connsiteY3" fmla="*/ 641476 h 751310"/>
              <a:gd name="connsiteX4" fmla="*/ 77539 w 1646013"/>
              <a:gd name="connsiteY4" fmla="*/ 117509 h 75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013" h="751310">
                <a:moveTo>
                  <a:pt x="77539" y="117509"/>
                </a:moveTo>
                <a:lnTo>
                  <a:pt x="1630172" y="0"/>
                </a:lnTo>
                <a:lnTo>
                  <a:pt x="1646013" y="751310"/>
                </a:lnTo>
                <a:lnTo>
                  <a:pt x="75353" y="641476"/>
                </a:lnTo>
                <a:cubicBezTo>
                  <a:pt x="16317" y="362231"/>
                  <a:pt x="-60649" y="468471"/>
                  <a:pt x="77539" y="117509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CH" sz="3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1F26B-620F-C8FB-096E-56E1982E0BD6}"/>
              </a:ext>
            </a:extLst>
          </p:cNvPr>
          <p:cNvSpPr txBox="1"/>
          <p:nvPr/>
        </p:nvSpPr>
        <p:spPr>
          <a:xfrm>
            <a:off x="5913937" y="1320900"/>
            <a:ext cx="68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1400" dirty="0">
                <a:solidFill>
                  <a:srgbClr val="00B0F0"/>
                </a:solidFill>
                <a:latin typeface="Calibri" panose="020F0502020204030204"/>
              </a:rPr>
              <a:t>fixed</a:t>
            </a:r>
            <a:endParaRPr lang="en-CH" sz="1400" dirty="0">
              <a:solidFill>
                <a:srgbClr val="00B0F0"/>
              </a:solidFill>
              <a:latin typeface="Calibri" panose="020F0502020204030204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1045BA9C-5B7E-090C-D38B-C557F24624C0}"/>
              </a:ext>
            </a:extLst>
          </p:cNvPr>
          <p:cNvSpPr/>
          <p:nvPr/>
        </p:nvSpPr>
        <p:spPr>
          <a:xfrm rot="15917557" flipH="1">
            <a:off x="5661153" y="1526119"/>
            <a:ext cx="155916" cy="897542"/>
          </a:xfrm>
          <a:prstGeom prst="arc">
            <a:avLst>
              <a:gd name="adj1" fmla="val 17166640"/>
              <a:gd name="adj2" fmla="val 3130578"/>
            </a:avLst>
          </a:prstGeom>
          <a:ln w="38100">
            <a:solidFill>
              <a:srgbClr val="FFC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Dark Grey Sphere">
                <a:extLst>
                  <a:ext uri="{FF2B5EF4-FFF2-40B4-BE49-F238E27FC236}">
                    <a16:creationId xmlns:a16="http://schemas.microsoft.com/office/drawing/2014/main" id="{2E2F53B8-4F2F-AD31-E739-047B5E82C1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6866159"/>
                  </p:ext>
                </p:extLst>
              </p:nvPr>
            </p:nvGraphicFramePr>
            <p:xfrm>
              <a:off x="2593145" y="1333721"/>
              <a:ext cx="771173" cy="7879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1173" cy="78793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"/>
                    </a:effectLst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1207" ay="-732823" az="-2200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24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Dark Grey Sphere">
                <a:extLst>
                  <a:ext uri="{FF2B5EF4-FFF2-40B4-BE49-F238E27FC236}">
                    <a16:creationId xmlns:a16="http://schemas.microsoft.com/office/drawing/2014/main" id="{2E2F53B8-4F2F-AD31-E739-047B5E82C1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3145" y="1333721"/>
                <a:ext cx="771173" cy="78793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"/>
              </a:effectLst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8596BF7-9C86-FF08-5B84-81FF1F10E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250" y="1017987"/>
            <a:ext cx="414141" cy="381010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E3D23A7-E398-A467-0ADF-7AB60D491B0D}"/>
              </a:ext>
            </a:extLst>
          </p:cNvPr>
          <p:cNvSpPr/>
          <p:nvPr/>
        </p:nvSpPr>
        <p:spPr>
          <a:xfrm rot="14924956" flipH="1">
            <a:off x="2835192" y="1133569"/>
            <a:ext cx="1502394" cy="1371780"/>
          </a:xfrm>
          <a:prstGeom prst="arc">
            <a:avLst>
              <a:gd name="adj1" fmla="val 15441171"/>
              <a:gd name="adj2" fmla="val 20446636"/>
            </a:avLst>
          </a:prstGeom>
          <a:ln w="38100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BCDCD5C-AFE6-B000-AABB-421ADCCEBADF}"/>
              </a:ext>
            </a:extLst>
          </p:cNvPr>
          <p:cNvSpPr/>
          <p:nvPr/>
        </p:nvSpPr>
        <p:spPr>
          <a:xfrm>
            <a:off x="3682192" y="1447462"/>
            <a:ext cx="115143" cy="1113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0CC9649-5943-5A4F-248C-99323DFF1327}"/>
              </a:ext>
            </a:extLst>
          </p:cNvPr>
          <p:cNvSpPr/>
          <p:nvPr/>
        </p:nvSpPr>
        <p:spPr>
          <a:xfrm rot="16200000">
            <a:off x="6828017" y="1715289"/>
            <a:ext cx="159810" cy="761341"/>
          </a:xfrm>
          <a:prstGeom prst="arc">
            <a:avLst>
              <a:gd name="adj1" fmla="val 17166640"/>
              <a:gd name="adj2" fmla="val 3130578"/>
            </a:avLst>
          </a:prstGeom>
          <a:ln w="38100">
            <a:solidFill>
              <a:srgbClr val="FFC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464D58A5-9F79-8568-DF02-06BE6B21A624}"/>
              </a:ext>
            </a:extLst>
          </p:cNvPr>
          <p:cNvSpPr/>
          <p:nvPr/>
        </p:nvSpPr>
        <p:spPr>
          <a:xfrm>
            <a:off x="5937913" y="1654925"/>
            <a:ext cx="633486" cy="787937"/>
          </a:xfrm>
          <a:custGeom>
            <a:avLst/>
            <a:gdLst>
              <a:gd name="connsiteX0" fmla="*/ 0 w 1568474"/>
              <a:gd name="connsiteY0" fmla="*/ 0 h 1072564"/>
              <a:gd name="connsiteX1" fmla="*/ 1568474 w 1568474"/>
              <a:gd name="connsiteY1" fmla="*/ 0 h 1072564"/>
              <a:gd name="connsiteX2" fmla="*/ 1568474 w 1568474"/>
              <a:gd name="connsiteY2" fmla="*/ 1072564 h 1072564"/>
              <a:gd name="connsiteX3" fmla="*/ 0 w 1568474"/>
              <a:gd name="connsiteY3" fmla="*/ 1072564 h 1072564"/>
              <a:gd name="connsiteX4" fmla="*/ 0 w 1568474"/>
              <a:gd name="connsiteY4" fmla="*/ 0 h 1072564"/>
              <a:gd name="connsiteX0" fmla="*/ 11151 w 1579625"/>
              <a:gd name="connsiteY0" fmla="*/ 0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0 h 1072564"/>
              <a:gd name="connsiteX0" fmla="*/ 22302 w 1579625"/>
              <a:gd name="connsiteY0" fmla="*/ 334536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22302 w 1579625"/>
              <a:gd name="connsiteY4" fmla="*/ 334536 h 1072564"/>
              <a:gd name="connsiteX0" fmla="*/ 11151 w 1579625"/>
              <a:gd name="connsiteY0" fmla="*/ 301083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301083 h 1072564"/>
              <a:gd name="connsiteX0" fmla="*/ 63560 w 1632034"/>
              <a:gd name="connsiteY0" fmla="*/ 301083 h 1072564"/>
              <a:gd name="connsiteX1" fmla="*/ 1632034 w 1632034"/>
              <a:gd name="connsiteY1" fmla="*/ 0 h 1072564"/>
              <a:gd name="connsiteX2" fmla="*/ 1632034 w 1632034"/>
              <a:gd name="connsiteY2" fmla="*/ 1072564 h 1072564"/>
              <a:gd name="connsiteX3" fmla="*/ 52409 w 1632034"/>
              <a:gd name="connsiteY3" fmla="*/ 816086 h 1072564"/>
              <a:gd name="connsiteX4" fmla="*/ 63560 w 1632034"/>
              <a:gd name="connsiteY4" fmla="*/ 301083 h 1072564"/>
              <a:gd name="connsiteX0" fmla="*/ 61159 w 1629633"/>
              <a:gd name="connsiteY0" fmla="*/ 301083 h 1072564"/>
              <a:gd name="connsiteX1" fmla="*/ 1629633 w 1629633"/>
              <a:gd name="connsiteY1" fmla="*/ 0 h 1072564"/>
              <a:gd name="connsiteX2" fmla="*/ 1629633 w 1629633"/>
              <a:gd name="connsiteY2" fmla="*/ 1072564 h 1072564"/>
              <a:gd name="connsiteX3" fmla="*/ 58973 w 1629633"/>
              <a:gd name="connsiteY3" fmla="*/ 825050 h 1072564"/>
              <a:gd name="connsiteX4" fmla="*/ 61159 w 1629633"/>
              <a:gd name="connsiteY4" fmla="*/ 301083 h 1072564"/>
              <a:gd name="connsiteX0" fmla="*/ 77539 w 1646013"/>
              <a:gd name="connsiteY0" fmla="*/ 301083 h 1072564"/>
              <a:gd name="connsiteX1" fmla="*/ 1646013 w 1646013"/>
              <a:gd name="connsiteY1" fmla="*/ 0 h 1072564"/>
              <a:gd name="connsiteX2" fmla="*/ 1646013 w 1646013"/>
              <a:gd name="connsiteY2" fmla="*/ 1072564 h 1072564"/>
              <a:gd name="connsiteX3" fmla="*/ 75353 w 1646013"/>
              <a:gd name="connsiteY3" fmla="*/ 825050 h 1072564"/>
              <a:gd name="connsiteX4" fmla="*/ 77539 w 1646013"/>
              <a:gd name="connsiteY4" fmla="*/ 301083 h 1072564"/>
              <a:gd name="connsiteX0" fmla="*/ 77539 w 1646013"/>
              <a:gd name="connsiteY0" fmla="*/ 117509 h 888990"/>
              <a:gd name="connsiteX1" fmla="*/ 1630172 w 1646013"/>
              <a:gd name="connsiteY1" fmla="*/ 0 h 888990"/>
              <a:gd name="connsiteX2" fmla="*/ 1646013 w 1646013"/>
              <a:gd name="connsiteY2" fmla="*/ 888990 h 888990"/>
              <a:gd name="connsiteX3" fmla="*/ 75353 w 1646013"/>
              <a:gd name="connsiteY3" fmla="*/ 641476 h 888990"/>
              <a:gd name="connsiteX4" fmla="*/ 77539 w 1646013"/>
              <a:gd name="connsiteY4" fmla="*/ 117509 h 888990"/>
              <a:gd name="connsiteX0" fmla="*/ 77539 w 1646013"/>
              <a:gd name="connsiteY0" fmla="*/ 117509 h 751310"/>
              <a:gd name="connsiteX1" fmla="*/ 1630172 w 1646013"/>
              <a:gd name="connsiteY1" fmla="*/ 0 h 751310"/>
              <a:gd name="connsiteX2" fmla="*/ 1646013 w 1646013"/>
              <a:gd name="connsiteY2" fmla="*/ 751310 h 751310"/>
              <a:gd name="connsiteX3" fmla="*/ 75353 w 1646013"/>
              <a:gd name="connsiteY3" fmla="*/ 641476 h 751310"/>
              <a:gd name="connsiteX4" fmla="*/ 77539 w 1646013"/>
              <a:gd name="connsiteY4" fmla="*/ 117509 h 75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013" h="751310">
                <a:moveTo>
                  <a:pt x="77539" y="117509"/>
                </a:moveTo>
                <a:lnTo>
                  <a:pt x="1630172" y="0"/>
                </a:lnTo>
                <a:lnTo>
                  <a:pt x="1646013" y="751310"/>
                </a:lnTo>
                <a:lnTo>
                  <a:pt x="75353" y="641476"/>
                </a:lnTo>
                <a:cubicBezTo>
                  <a:pt x="16317" y="362231"/>
                  <a:pt x="-60649" y="468471"/>
                  <a:pt x="77539" y="117509"/>
                </a:cubicBez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CH" sz="3200" b="1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A3E156-5A3D-1A0D-6417-239B40CB1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668" y="1889921"/>
            <a:ext cx="228600" cy="330200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94ADB803-DE18-1D1A-8FB4-A07740879854}"/>
              </a:ext>
            </a:extLst>
          </p:cNvPr>
          <p:cNvSpPr/>
          <p:nvPr/>
        </p:nvSpPr>
        <p:spPr>
          <a:xfrm rot="20859254">
            <a:off x="2665584" y="1461400"/>
            <a:ext cx="1421154" cy="1406114"/>
          </a:xfrm>
          <a:prstGeom prst="arc">
            <a:avLst>
              <a:gd name="adj1" fmla="val 15441171"/>
              <a:gd name="adj2" fmla="val 18231930"/>
            </a:avLst>
          </a:prstGeom>
          <a:ln w="38100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78CC3B-7809-5C8F-5E3A-8FE343C8BFBF}"/>
              </a:ext>
            </a:extLst>
          </p:cNvPr>
          <p:cNvSpPr/>
          <p:nvPr/>
        </p:nvSpPr>
        <p:spPr>
          <a:xfrm>
            <a:off x="3650323" y="2515477"/>
            <a:ext cx="115143" cy="1113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839E1BE-7A2C-7E89-B425-45E817928F46}"/>
              </a:ext>
            </a:extLst>
          </p:cNvPr>
          <p:cNvSpPr/>
          <p:nvPr/>
        </p:nvSpPr>
        <p:spPr>
          <a:xfrm>
            <a:off x="5267515" y="1353540"/>
            <a:ext cx="217539" cy="1384609"/>
          </a:xfrm>
          <a:prstGeom prst="rightBrace">
            <a:avLst>
              <a:gd name="adj1" fmla="val 89231"/>
              <a:gd name="adj2" fmla="val 50000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B05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B1E7251-6E9C-BED4-B67F-01C5EAF93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58080" y="1968072"/>
            <a:ext cx="492562" cy="1555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361380-80AB-28AF-E418-EE6CF33D33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5007" y="1407644"/>
            <a:ext cx="1384300" cy="21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B3CD29-F503-03C6-E470-7DDAB818FD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607" y="2442862"/>
            <a:ext cx="1282700" cy="215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4F4598-CAE4-96E8-13E5-35D81D14B5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8805" y="1353030"/>
            <a:ext cx="266700" cy="368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8D1271-8891-FA61-9BC2-1B6850DF7D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316" y="2351486"/>
            <a:ext cx="3302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4EF4B6-B8A0-B20A-0C64-1F457DAD8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890135" y="1972791"/>
            <a:ext cx="492562" cy="1555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E245B4-4498-C68A-1271-DF1B6B6B6F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5482" y="4974398"/>
            <a:ext cx="4252022" cy="6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75E8E-0874-0777-18AB-C29DCA2D58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3603" y="3625311"/>
            <a:ext cx="3100409" cy="64803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E4E0E3-8CA3-9761-F9F4-C2EAB124A024}"/>
              </a:ext>
            </a:extLst>
          </p:cNvPr>
          <p:cNvSpPr txBox="1"/>
          <p:nvPr/>
        </p:nvSpPr>
        <p:spPr>
          <a:xfrm>
            <a:off x="607283" y="3718497"/>
            <a:ext cx="323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Garamond" panose="02020404030301010803" pitchFamily="18" charset="0"/>
              </a:rPr>
              <a:t>LERP for GAN-U/N: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A24F32-B946-87AE-7E5C-C500B27EA0CA}"/>
              </a:ext>
            </a:extLst>
          </p:cNvPr>
          <p:cNvSpPr txBox="1"/>
          <p:nvPr/>
        </p:nvSpPr>
        <p:spPr>
          <a:xfrm>
            <a:off x="607283" y="5130908"/>
            <a:ext cx="323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latin typeface="Garamond" panose="02020404030301010803" pitchFamily="18" charset="0"/>
              </a:rPr>
              <a:t>SLERP for GAN-S: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01F127C-700B-3084-68E1-423FDDC6F9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" r="55550"/>
          <a:stretch/>
        </p:blipFill>
        <p:spPr>
          <a:xfrm>
            <a:off x="7638814" y="1664444"/>
            <a:ext cx="2297928" cy="77841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FC50C4FE-0473-CF43-FD85-EEF7A44F8AAC}"/>
              </a:ext>
            </a:extLst>
          </p:cNvPr>
          <p:cNvSpPr/>
          <p:nvPr/>
        </p:nvSpPr>
        <p:spPr>
          <a:xfrm>
            <a:off x="8963875" y="3978869"/>
            <a:ext cx="115143" cy="1113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1500F-36B6-4F26-9D24-6D84D25A2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2782" y="3713316"/>
            <a:ext cx="266700" cy="215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40D8C7-C7F2-C7D3-5529-4E1A37A589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6742" y="3964262"/>
            <a:ext cx="330200" cy="2159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C747E38D-A3D6-E1E1-687C-596E11D3CFFD}"/>
              </a:ext>
            </a:extLst>
          </p:cNvPr>
          <p:cNvSpPr/>
          <p:nvPr/>
        </p:nvSpPr>
        <p:spPr>
          <a:xfrm>
            <a:off x="9815887" y="4202648"/>
            <a:ext cx="115143" cy="1113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14F6BCE-58B2-7590-60E8-482F2521E552}"/>
              </a:ext>
            </a:extLst>
          </p:cNvPr>
          <p:cNvSpPr/>
          <p:nvPr/>
        </p:nvSpPr>
        <p:spPr>
          <a:xfrm>
            <a:off x="8988220" y="5323913"/>
            <a:ext cx="115143" cy="1113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42795E4-A335-937B-3B34-AF4196B523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07092" y="5073400"/>
            <a:ext cx="266700" cy="215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3CE14CB-F034-A28C-7DC6-FBDF733427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4300" y="5271648"/>
            <a:ext cx="330200" cy="215900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EBF3957F-CEAF-2D08-52C3-62E8819DD4B3}"/>
              </a:ext>
            </a:extLst>
          </p:cNvPr>
          <p:cNvSpPr/>
          <p:nvPr/>
        </p:nvSpPr>
        <p:spPr>
          <a:xfrm>
            <a:off x="9897803" y="5533085"/>
            <a:ext cx="115143" cy="1113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EAFDBB11-8C9D-DEAF-3337-F78D44A4C237}"/>
              </a:ext>
            </a:extLst>
          </p:cNvPr>
          <p:cNvSpPr/>
          <p:nvPr/>
        </p:nvSpPr>
        <p:spPr>
          <a:xfrm rot="20377249">
            <a:off x="8453763" y="5340516"/>
            <a:ext cx="1661348" cy="1466576"/>
          </a:xfrm>
          <a:prstGeom prst="arc">
            <a:avLst>
              <a:gd name="adj1" fmla="val 16200000"/>
              <a:gd name="adj2" fmla="val 20399870"/>
            </a:avLst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05E7FBA-25C9-DA2D-AC44-086A59F0B4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84437" y="3892685"/>
            <a:ext cx="254000" cy="2159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3E7FC95-6A10-4292-1FA7-602697E3F6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35782" y="5113905"/>
            <a:ext cx="254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20" grpId="0" animBg="1"/>
      <p:bldP spid="21" grpId="0" animBg="1"/>
      <p:bldP spid="25" grpId="0" animBg="1"/>
      <p:bldP spid="35" grpId="0"/>
      <p:bldP spid="37" grpId="0"/>
      <p:bldP spid="40" grpId="0" animBg="1"/>
      <p:bldP spid="39" grpId="0" animBg="1"/>
      <p:bldP spid="60" grpId="0" animBg="1"/>
      <p:bldP spid="63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15F2BC-94A7-A3DE-4BDD-7969C5D9F63A}"/>
              </a:ext>
            </a:extLst>
          </p:cNvPr>
          <p:cNvSpPr txBox="1">
            <a:spLocks/>
          </p:cNvSpPr>
          <p:nvPr/>
        </p:nvSpPr>
        <p:spPr>
          <a:xfrm>
            <a:off x="445498" y="228693"/>
            <a:ext cx="11301003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Garamond" panose="02020404030301010803" pitchFamily="18" charset="0"/>
              </a:rPr>
              <a:t>Interpolation Smoothness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4B311-2B1C-C46A-A8B7-4BCB2802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746" y="3944766"/>
            <a:ext cx="3855253" cy="2567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EF33C-BDBD-F009-2CD0-CD567749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98" y="1150453"/>
            <a:ext cx="7597327" cy="1112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6531A-7D6B-56EF-006A-CFA438E9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8" y="2263042"/>
            <a:ext cx="7597327" cy="1112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FDC326-55A2-62F1-AE63-361FD8EB8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98" y="3375631"/>
            <a:ext cx="7597327" cy="11125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044541-9B8A-4F20-5EEB-816452CCA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98" y="4488220"/>
            <a:ext cx="7597327" cy="11125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6F5BABD-E0FF-38C7-631B-46D36819B9CE}"/>
              </a:ext>
            </a:extLst>
          </p:cNvPr>
          <p:cNvSpPr txBox="1"/>
          <p:nvPr/>
        </p:nvSpPr>
        <p:spPr>
          <a:xfrm rot="16200000">
            <a:off x="-211020" y="3901124"/>
            <a:ext cx="1049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600" dirty="0">
                <a:latin typeface="Garamond" panose="02020404030301010803" pitchFamily="18" charset="0"/>
              </a:rPr>
              <a:t>GAN-N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BA7700-C491-8CD9-6472-DAF2ABF67BD5}"/>
              </a:ext>
            </a:extLst>
          </p:cNvPr>
          <p:cNvSpPr txBox="1"/>
          <p:nvPr/>
        </p:nvSpPr>
        <p:spPr>
          <a:xfrm rot="16200000">
            <a:off x="-211020" y="2733269"/>
            <a:ext cx="1049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600" dirty="0">
                <a:latin typeface="Garamond" panose="02020404030301010803" pitchFamily="18" charset="0"/>
              </a:rPr>
              <a:t>GAN-U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7C9A28-4363-9AB8-F654-F8C8F0C2CED7}"/>
              </a:ext>
            </a:extLst>
          </p:cNvPr>
          <p:cNvSpPr txBox="1"/>
          <p:nvPr/>
        </p:nvSpPr>
        <p:spPr>
          <a:xfrm rot="16200000">
            <a:off x="-211020" y="1626680"/>
            <a:ext cx="1049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600" dirty="0">
                <a:latin typeface="Garamond" panose="02020404030301010803" pitchFamily="18" charset="0"/>
              </a:rPr>
              <a:t>GAN-S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00E452-128E-6673-DD5B-CED70B332A5D}"/>
              </a:ext>
            </a:extLst>
          </p:cNvPr>
          <p:cNvSpPr txBox="1"/>
          <p:nvPr/>
        </p:nvSpPr>
        <p:spPr>
          <a:xfrm rot="16200000">
            <a:off x="-120045" y="4928607"/>
            <a:ext cx="86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600" dirty="0">
                <a:latin typeface="Garamond" panose="02020404030301010803" pitchFamily="18" charset="0"/>
              </a:rPr>
              <a:t>VPoser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40C5FAA-02CC-27EF-A724-8A35D6E47E4F}"/>
              </a:ext>
            </a:extLst>
          </p:cNvPr>
          <p:cNvSpPr txBox="1">
            <a:spLocks/>
          </p:cNvSpPr>
          <p:nvPr/>
        </p:nvSpPr>
        <p:spPr>
          <a:xfrm>
            <a:off x="103198" y="6344786"/>
            <a:ext cx="7804430" cy="30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Expressive body capture: 3d hands, face, and body from a single image.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Pavlakos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CVPR, 2019 </a:t>
            </a: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321C7EC-0ED0-4905-11F1-B4BF2553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152" y="1043714"/>
            <a:ext cx="266700" cy="215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4B172C5-4D53-D74B-0E08-60113D4EB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840" y="1047411"/>
            <a:ext cx="330200" cy="2159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1B1BBD2-B645-056B-10D4-043E9B92F632}"/>
              </a:ext>
            </a:extLst>
          </p:cNvPr>
          <p:cNvSpPr/>
          <p:nvPr/>
        </p:nvSpPr>
        <p:spPr>
          <a:xfrm>
            <a:off x="1218910" y="1275544"/>
            <a:ext cx="6114701" cy="443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5F4AF26-F806-4419-4150-4FC49838B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3690" y="1559427"/>
            <a:ext cx="3613363" cy="49839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C9920D-E406-E22B-7AFE-2C634C681325}"/>
              </a:ext>
            </a:extLst>
          </p:cNvPr>
          <p:cNvSpPr txBox="1"/>
          <p:nvPr/>
        </p:nvSpPr>
        <p:spPr>
          <a:xfrm>
            <a:off x="8346377" y="1251650"/>
            <a:ext cx="3400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>
                <a:latin typeface="Garamond" panose="02020404030301010803" pitchFamily="18" charset="0"/>
              </a:rPr>
              <a:t>MPVPE (Mean per-vertex position error)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E642666-B8ED-F848-F123-C2BCB467B5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4850" y="2877235"/>
            <a:ext cx="1263176" cy="4983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E1109F0-CDB4-D324-753E-E8A6E33A65E7}"/>
              </a:ext>
            </a:extLst>
          </p:cNvPr>
          <p:cNvSpPr txBox="1"/>
          <p:nvPr/>
        </p:nvSpPr>
        <p:spPr>
          <a:xfrm>
            <a:off x="8986073" y="2511559"/>
            <a:ext cx="212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>
                <a:latin typeface="Garamond" panose="02020404030301010803" pitchFamily="18" charset="0"/>
              </a:rPr>
              <a:t>N-MPVPE (Normalized)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6F269E1-62BE-188D-5193-3282C5EEAD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5918" y="3690259"/>
            <a:ext cx="542948" cy="25450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6176E3C-2588-4D7C-F6C7-DA8E79574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06189" y="6344786"/>
            <a:ext cx="138256" cy="24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4" grpId="0" animBg="1"/>
      <p:bldP spid="48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15F2BC-94A7-A3DE-4BDD-7969C5D9F63A}"/>
              </a:ext>
            </a:extLst>
          </p:cNvPr>
          <p:cNvSpPr txBox="1">
            <a:spLocks/>
          </p:cNvSpPr>
          <p:nvPr/>
        </p:nvSpPr>
        <p:spPr>
          <a:xfrm>
            <a:off x="445498" y="228693"/>
            <a:ext cx="5132955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Garamond" panose="02020404030301010803" pitchFamily="18" charset="0"/>
              </a:rPr>
              <a:t>Mesh Optimization from 2D Joints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449CA5E-54B4-D446-E3E8-17CB91347D3B}"/>
              </a:ext>
            </a:extLst>
          </p:cNvPr>
          <p:cNvSpPr txBox="1">
            <a:spLocks/>
          </p:cNvSpPr>
          <p:nvPr/>
        </p:nvSpPr>
        <p:spPr>
          <a:xfrm>
            <a:off x="6679579" y="224053"/>
            <a:ext cx="4562222" cy="436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Garamond" panose="02020404030301010803" pitchFamily="18" charset="0"/>
              </a:rPr>
              <a:t>Image-to-Mesh Regression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075000E3-911A-D7AE-5A3B-195A676811F9}"/>
              </a:ext>
            </a:extLst>
          </p:cNvPr>
          <p:cNvSpPr/>
          <p:nvPr/>
        </p:nvSpPr>
        <p:spPr>
          <a:xfrm>
            <a:off x="1670869" y="1797400"/>
            <a:ext cx="584906" cy="768165"/>
          </a:xfrm>
          <a:custGeom>
            <a:avLst/>
            <a:gdLst>
              <a:gd name="connsiteX0" fmla="*/ 0 w 1568474"/>
              <a:gd name="connsiteY0" fmla="*/ 0 h 1072564"/>
              <a:gd name="connsiteX1" fmla="*/ 1568474 w 1568474"/>
              <a:gd name="connsiteY1" fmla="*/ 0 h 1072564"/>
              <a:gd name="connsiteX2" fmla="*/ 1568474 w 1568474"/>
              <a:gd name="connsiteY2" fmla="*/ 1072564 h 1072564"/>
              <a:gd name="connsiteX3" fmla="*/ 0 w 1568474"/>
              <a:gd name="connsiteY3" fmla="*/ 1072564 h 1072564"/>
              <a:gd name="connsiteX4" fmla="*/ 0 w 1568474"/>
              <a:gd name="connsiteY4" fmla="*/ 0 h 1072564"/>
              <a:gd name="connsiteX0" fmla="*/ 11151 w 1579625"/>
              <a:gd name="connsiteY0" fmla="*/ 0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0 h 1072564"/>
              <a:gd name="connsiteX0" fmla="*/ 22302 w 1579625"/>
              <a:gd name="connsiteY0" fmla="*/ 334536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22302 w 1579625"/>
              <a:gd name="connsiteY4" fmla="*/ 334536 h 1072564"/>
              <a:gd name="connsiteX0" fmla="*/ 11151 w 1579625"/>
              <a:gd name="connsiteY0" fmla="*/ 301083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301083 h 1072564"/>
              <a:gd name="connsiteX0" fmla="*/ 63560 w 1632034"/>
              <a:gd name="connsiteY0" fmla="*/ 301083 h 1072564"/>
              <a:gd name="connsiteX1" fmla="*/ 1632034 w 1632034"/>
              <a:gd name="connsiteY1" fmla="*/ 0 h 1072564"/>
              <a:gd name="connsiteX2" fmla="*/ 1632034 w 1632034"/>
              <a:gd name="connsiteY2" fmla="*/ 1072564 h 1072564"/>
              <a:gd name="connsiteX3" fmla="*/ 52409 w 1632034"/>
              <a:gd name="connsiteY3" fmla="*/ 816086 h 1072564"/>
              <a:gd name="connsiteX4" fmla="*/ 63560 w 1632034"/>
              <a:gd name="connsiteY4" fmla="*/ 301083 h 1072564"/>
              <a:gd name="connsiteX0" fmla="*/ 61159 w 1629633"/>
              <a:gd name="connsiteY0" fmla="*/ 301083 h 1072564"/>
              <a:gd name="connsiteX1" fmla="*/ 1629633 w 1629633"/>
              <a:gd name="connsiteY1" fmla="*/ 0 h 1072564"/>
              <a:gd name="connsiteX2" fmla="*/ 1629633 w 1629633"/>
              <a:gd name="connsiteY2" fmla="*/ 1072564 h 1072564"/>
              <a:gd name="connsiteX3" fmla="*/ 58973 w 1629633"/>
              <a:gd name="connsiteY3" fmla="*/ 825050 h 1072564"/>
              <a:gd name="connsiteX4" fmla="*/ 61159 w 1629633"/>
              <a:gd name="connsiteY4" fmla="*/ 301083 h 1072564"/>
              <a:gd name="connsiteX0" fmla="*/ 77539 w 1646013"/>
              <a:gd name="connsiteY0" fmla="*/ 301083 h 1072564"/>
              <a:gd name="connsiteX1" fmla="*/ 1646013 w 1646013"/>
              <a:gd name="connsiteY1" fmla="*/ 0 h 1072564"/>
              <a:gd name="connsiteX2" fmla="*/ 1646013 w 1646013"/>
              <a:gd name="connsiteY2" fmla="*/ 1072564 h 1072564"/>
              <a:gd name="connsiteX3" fmla="*/ 75353 w 1646013"/>
              <a:gd name="connsiteY3" fmla="*/ 825050 h 1072564"/>
              <a:gd name="connsiteX4" fmla="*/ 77539 w 1646013"/>
              <a:gd name="connsiteY4" fmla="*/ 301083 h 1072564"/>
              <a:gd name="connsiteX0" fmla="*/ 77539 w 1646013"/>
              <a:gd name="connsiteY0" fmla="*/ 117509 h 888990"/>
              <a:gd name="connsiteX1" fmla="*/ 1630172 w 1646013"/>
              <a:gd name="connsiteY1" fmla="*/ 0 h 888990"/>
              <a:gd name="connsiteX2" fmla="*/ 1646013 w 1646013"/>
              <a:gd name="connsiteY2" fmla="*/ 888990 h 888990"/>
              <a:gd name="connsiteX3" fmla="*/ 75353 w 1646013"/>
              <a:gd name="connsiteY3" fmla="*/ 641476 h 888990"/>
              <a:gd name="connsiteX4" fmla="*/ 77539 w 1646013"/>
              <a:gd name="connsiteY4" fmla="*/ 117509 h 888990"/>
              <a:gd name="connsiteX0" fmla="*/ 77539 w 1646013"/>
              <a:gd name="connsiteY0" fmla="*/ 117509 h 751310"/>
              <a:gd name="connsiteX1" fmla="*/ 1630172 w 1646013"/>
              <a:gd name="connsiteY1" fmla="*/ 0 h 751310"/>
              <a:gd name="connsiteX2" fmla="*/ 1646013 w 1646013"/>
              <a:gd name="connsiteY2" fmla="*/ 751310 h 751310"/>
              <a:gd name="connsiteX3" fmla="*/ 75353 w 1646013"/>
              <a:gd name="connsiteY3" fmla="*/ 641476 h 751310"/>
              <a:gd name="connsiteX4" fmla="*/ 77539 w 1646013"/>
              <a:gd name="connsiteY4" fmla="*/ 117509 h 75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013" h="751310">
                <a:moveTo>
                  <a:pt x="77539" y="117509"/>
                </a:moveTo>
                <a:lnTo>
                  <a:pt x="1630172" y="0"/>
                </a:lnTo>
                <a:lnTo>
                  <a:pt x="1646013" y="751310"/>
                </a:lnTo>
                <a:lnTo>
                  <a:pt x="75353" y="641476"/>
                </a:lnTo>
                <a:cubicBezTo>
                  <a:pt x="16317" y="362231"/>
                  <a:pt x="-60649" y="468471"/>
                  <a:pt x="77539" y="117509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CH" sz="3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38029C-2D98-D6C2-2C99-C9972EAE5303}"/>
              </a:ext>
            </a:extLst>
          </p:cNvPr>
          <p:cNvSpPr txBox="1"/>
          <p:nvPr/>
        </p:nvSpPr>
        <p:spPr>
          <a:xfrm>
            <a:off x="1692862" y="1583589"/>
            <a:ext cx="530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1200" dirty="0">
                <a:solidFill>
                  <a:srgbClr val="00B0F0"/>
                </a:solidFill>
                <a:latin typeface="Calibri" panose="020F0502020204030204"/>
              </a:rPr>
              <a:t>fixed</a:t>
            </a:r>
            <a:endParaRPr lang="en-CH" sz="1200" dirty="0">
              <a:solidFill>
                <a:srgbClr val="00B0F0"/>
              </a:solidFill>
              <a:latin typeface="Calibri" panose="020F0502020204030204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88CA768E-828F-ACF8-9107-6337738CC481}"/>
              </a:ext>
            </a:extLst>
          </p:cNvPr>
          <p:cNvSpPr/>
          <p:nvPr/>
        </p:nvSpPr>
        <p:spPr>
          <a:xfrm>
            <a:off x="1719982" y="1874881"/>
            <a:ext cx="486680" cy="621750"/>
          </a:xfrm>
          <a:custGeom>
            <a:avLst/>
            <a:gdLst>
              <a:gd name="connsiteX0" fmla="*/ 0 w 1568474"/>
              <a:gd name="connsiteY0" fmla="*/ 0 h 1072564"/>
              <a:gd name="connsiteX1" fmla="*/ 1568474 w 1568474"/>
              <a:gd name="connsiteY1" fmla="*/ 0 h 1072564"/>
              <a:gd name="connsiteX2" fmla="*/ 1568474 w 1568474"/>
              <a:gd name="connsiteY2" fmla="*/ 1072564 h 1072564"/>
              <a:gd name="connsiteX3" fmla="*/ 0 w 1568474"/>
              <a:gd name="connsiteY3" fmla="*/ 1072564 h 1072564"/>
              <a:gd name="connsiteX4" fmla="*/ 0 w 1568474"/>
              <a:gd name="connsiteY4" fmla="*/ 0 h 1072564"/>
              <a:gd name="connsiteX0" fmla="*/ 11151 w 1579625"/>
              <a:gd name="connsiteY0" fmla="*/ 0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0 h 1072564"/>
              <a:gd name="connsiteX0" fmla="*/ 22302 w 1579625"/>
              <a:gd name="connsiteY0" fmla="*/ 334536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22302 w 1579625"/>
              <a:gd name="connsiteY4" fmla="*/ 334536 h 1072564"/>
              <a:gd name="connsiteX0" fmla="*/ 11151 w 1579625"/>
              <a:gd name="connsiteY0" fmla="*/ 301083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301083 h 1072564"/>
              <a:gd name="connsiteX0" fmla="*/ 63560 w 1632034"/>
              <a:gd name="connsiteY0" fmla="*/ 301083 h 1072564"/>
              <a:gd name="connsiteX1" fmla="*/ 1632034 w 1632034"/>
              <a:gd name="connsiteY1" fmla="*/ 0 h 1072564"/>
              <a:gd name="connsiteX2" fmla="*/ 1632034 w 1632034"/>
              <a:gd name="connsiteY2" fmla="*/ 1072564 h 1072564"/>
              <a:gd name="connsiteX3" fmla="*/ 52409 w 1632034"/>
              <a:gd name="connsiteY3" fmla="*/ 816086 h 1072564"/>
              <a:gd name="connsiteX4" fmla="*/ 63560 w 1632034"/>
              <a:gd name="connsiteY4" fmla="*/ 301083 h 1072564"/>
              <a:gd name="connsiteX0" fmla="*/ 61159 w 1629633"/>
              <a:gd name="connsiteY0" fmla="*/ 301083 h 1072564"/>
              <a:gd name="connsiteX1" fmla="*/ 1629633 w 1629633"/>
              <a:gd name="connsiteY1" fmla="*/ 0 h 1072564"/>
              <a:gd name="connsiteX2" fmla="*/ 1629633 w 1629633"/>
              <a:gd name="connsiteY2" fmla="*/ 1072564 h 1072564"/>
              <a:gd name="connsiteX3" fmla="*/ 58973 w 1629633"/>
              <a:gd name="connsiteY3" fmla="*/ 825050 h 1072564"/>
              <a:gd name="connsiteX4" fmla="*/ 61159 w 1629633"/>
              <a:gd name="connsiteY4" fmla="*/ 301083 h 1072564"/>
              <a:gd name="connsiteX0" fmla="*/ 77539 w 1646013"/>
              <a:gd name="connsiteY0" fmla="*/ 301083 h 1072564"/>
              <a:gd name="connsiteX1" fmla="*/ 1646013 w 1646013"/>
              <a:gd name="connsiteY1" fmla="*/ 0 h 1072564"/>
              <a:gd name="connsiteX2" fmla="*/ 1646013 w 1646013"/>
              <a:gd name="connsiteY2" fmla="*/ 1072564 h 1072564"/>
              <a:gd name="connsiteX3" fmla="*/ 75353 w 1646013"/>
              <a:gd name="connsiteY3" fmla="*/ 825050 h 1072564"/>
              <a:gd name="connsiteX4" fmla="*/ 77539 w 1646013"/>
              <a:gd name="connsiteY4" fmla="*/ 301083 h 1072564"/>
              <a:gd name="connsiteX0" fmla="*/ 77539 w 1646013"/>
              <a:gd name="connsiteY0" fmla="*/ 117509 h 888990"/>
              <a:gd name="connsiteX1" fmla="*/ 1630172 w 1646013"/>
              <a:gd name="connsiteY1" fmla="*/ 0 h 888990"/>
              <a:gd name="connsiteX2" fmla="*/ 1646013 w 1646013"/>
              <a:gd name="connsiteY2" fmla="*/ 888990 h 888990"/>
              <a:gd name="connsiteX3" fmla="*/ 75353 w 1646013"/>
              <a:gd name="connsiteY3" fmla="*/ 641476 h 888990"/>
              <a:gd name="connsiteX4" fmla="*/ 77539 w 1646013"/>
              <a:gd name="connsiteY4" fmla="*/ 117509 h 888990"/>
              <a:gd name="connsiteX0" fmla="*/ 77539 w 1646013"/>
              <a:gd name="connsiteY0" fmla="*/ 117509 h 751310"/>
              <a:gd name="connsiteX1" fmla="*/ 1630172 w 1646013"/>
              <a:gd name="connsiteY1" fmla="*/ 0 h 751310"/>
              <a:gd name="connsiteX2" fmla="*/ 1646013 w 1646013"/>
              <a:gd name="connsiteY2" fmla="*/ 751310 h 751310"/>
              <a:gd name="connsiteX3" fmla="*/ 75353 w 1646013"/>
              <a:gd name="connsiteY3" fmla="*/ 641476 h 751310"/>
              <a:gd name="connsiteX4" fmla="*/ 77539 w 1646013"/>
              <a:gd name="connsiteY4" fmla="*/ 117509 h 75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013" h="751310">
                <a:moveTo>
                  <a:pt x="77539" y="117509"/>
                </a:moveTo>
                <a:lnTo>
                  <a:pt x="1630172" y="0"/>
                </a:lnTo>
                <a:lnTo>
                  <a:pt x="1646013" y="751310"/>
                </a:lnTo>
                <a:lnTo>
                  <a:pt x="75353" y="641476"/>
                </a:lnTo>
                <a:cubicBezTo>
                  <a:pt x="16317" y="362231"/>
                  <a:pt x="-60649" y="468471"/>
                  <a:pt x="77539" y="117509"/>
                </a:cubicBez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CH" sz="3200" b="1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2685C06-24E0-F5E3-E48F-24AD70C0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97" y="2004103"/>
            <a:ext cx="228600" cy="330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F7C7137-38D4-0633-2FB2-5F771DC8D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913" y="1913819"/>
            <a:ext cx="165100" cy="330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074D8A6-4B87-C298-5C4B-454D1E3B1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853" y="1077693"/>
            <a:ext cx="203200" cy="381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62D8E72-F000-F9B0-574C-10F129A3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831" y="1515008"/>
            <a:ext cx="292100" cy="3302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5" name="3D Model 54" descr="Dark Grey Sphere">
                <a:extLst>
                  <a:ext uri="{FF2B5EF4-FFF2-40B4-BE49-F238E27FC236}">
                    <a16:creationId xmlns:a16="http://schemas.microsoft.com/office/drawing/2014/main" id="{63CA9D32-1D2F-4A07-90E6-2F8C445617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1786194"/>
                  </p:ext>
                </p:extLst>
              </p:nvPr>
            </p:nvGraphicFramePr>
            <p:xfrm>
              <a:off x="143482" y="1798969"/>
              <a:ext cx="643419" cy="6574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643419" cy="6574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"/>
                    </a:effectLst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1207" ay="-732823" az="-22002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325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5" name="3D Model 54" descr="Dark Grey Sphere">
                <a:extLst>
                  <a:ext uri="{FF2B5EF4-FFF2-40B4-BE49-F238E27FC236}">
                    <a16:creationId xmlns:a16="http://schemas.microsoft.com/office/drawing/2014/main" id="{63CA9D32-1D2F-4A07-90E6-2F8C445617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482" y="1798969"/>
                <a:ext cx="643419" cy="65740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"/>
              </a:effectLst>
            </p:spPr>
          </p:pic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121B32E5-FC41-C2C8-883A-FEF249E12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182" y="1623903"/>
            <a:ext cx="287843" cy="2648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EA45FD3-8BEB-D2D7-D56B-97A23DA43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415" y="2458569"/>
            <a:ext cx="165100" cy="17780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092C3628-0BDA-D5BD-E0A1-7C76D9238041}"/>
              </a:ext>
            </a:extLst>
          </p:cNvPr>
          <p:cNvSpPr/>
          <p:nvPr/>
        </p:nvSpPr>
        <p:spPr>
          <a:xfrm>
            <a:off x="544216" y="2134367"/>
            <a:ext cx="115143" cy="1113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783BA9C9-495C-2028-85A8-BC6E7992A78F}"/>
              </a:ext>
            </a:extLst>
          </p:cNvPr>
          <p:cNvSpPr/>
          <p:nvPr/>
        </p:nvSpPr>
        <p:spPr>
          <a:xfrm rot="5400000">
            <a:off x="2420870" y="1813586"/>
            <a:ext cx="45719" cy="522230"/>
          </a:xfrm>
          <a:prstGeom prst="arc">
            <a:avLst>
              <a:gd name="adj1" fmla="val 16978772"/>
              <a:gd name="adj2" fmla="val 4914475"/>
            </a:avLst>
          </a:prstGeom>
          <a:solidFill>
            <a:srgbClr val="FFC000"/>
          </a:solidFill>
          <a:ln w="38100">
            <a:solidFill>
              <a:srgbClr val="FF0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00D88C61-9FAC-AB0C-C6BD-3EC8D2409953}"/>
              </a:ext>
            </a:extLst>
          </p:cNvPr>
          <p:cNvSpPr/>
          <p:nvPr/>
        </p:nvSpPr>
        <p:spPr>
          <a:xfrm rot="5241152">
            <a:off x="2990343" y="1147696"/>
            <a:ext cx="45719" cy="947555"/>
          </a:xfrm>
          <a:prstGeom prst="arc">
            <a:avLst>
              <a:gd name="adj1" fmla="val 16256526"/>
              <a:gd name="adj2" fmla="val 4914475"/>
            </a:avLst>
          </a:prstGeom>
          <a:noFill/>
          <a:ln w="12700">
            <a:solidFill>
              <a:srgbClr val="FF0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3AD295A9-C0E5-AFB6-65AE-7BFD193E363B}"/>
              </a:ext>
            </a:extLst>
          </p:cNvPr>
          <p:cNvSpPr/>
          <p:nvPr/>
        </p:nvSpPr>
        <p:spPr>
          <a:xfrm rot="6231375" flipH="1">
            <a:off x="3138354" y="1011982"/>
            <a:ext cx="101256" cy="729136"/>
          </a:xfrm>
          <a:prstGeom prst="arc">
            <a:avLst>
              <a:gd name="adj1" fmla="val 16256526"/>
              <a:gd name="adj2" fmla="val 5150095"/>
            </a:avLst>
          </a:prstGeom>
          <a:noFill/>
          <a:ln w="12700">
            <a:solidFill>
              <a:srgbClr val="FF0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FA75EBEB-BB18-B91A-4BC5-C99D9A069ED7}"/>
              </a:ext>
            </a:extLst>
          </p:cNvPr>
          <p:cNvSpPr/>
          <p:nvPr/>
        </p:nvSpPr>
        <p:spPr>
          <a:xfrm rot="4956900" flipH="1">
            <a:off x="856304" y="1474679"/>
            <a:ext cx="409925" cy="1662403"/>
          </a:xfrm>
          <a:prstGeom prst="arc">
            <a:avLst>
              <a:gd name="adj1" fmla="val 17063323"/>
              <a:gd name="adj2" fmla="val 3883283"/>
            </a:avLst>
          </a:prstGeom>
          <a:ln w="38100">
            <a:solidFill>
              <a:srgbClr val="FF0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B9473C2E-69D4-9722-E48F-7A3FFDFF24D0}"/>
              </a:ext>
            </a:extLst>
          </p:cNvPr>
          <p:cNvSpPr/>
          <p:nvPr/>
        </p:nvSpPr>
        <p:spPr>
          <a:xfrm rot="4181096">
            <a:off x="2746238" y="761597"/>
            <a:ext cx="344231" cy="2150752"/>
          </a:xfrm>
          <a:prstGeom prst="arc">
            <a:avLst>
              <a:gd name="adj1" fmla="val 17166640"/>
              <a:gd name="adj2" fmla="val 2020315"/>
            </a:avLst>
          </a:prstGeom>
          <a:noFill/>
          <a:ln w="38100">
            <a:solidFill>
              <a:srgbClr val="FF0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7BC76F75-0722-CFF3-3731-E7BFD7382D71}"/>
              </a:ext>
            </a:extLst>
          </p:cNvPr>
          <p:cNvSpPr/>
          <p:nvPr/>
        </p:nvSpPr>
        <p:spPr>
          <a:xfrm rot="843777" flipV="1">
            <a:off x="310514" y="2038479"/>
            <a:ext cx="260407" cy="414211"/>
          </a:xfrm>
          <a:prstGeom prst="arc">
            <a:avLst>
              <a:gd name="adj1" fmla="val 3226863"/>
              <a:gd name="adj2" fmla="val 8333269"/>
            </a:avLst>
          </a:prstGeom>
          <a:noFill/>
          <a:ln w="38100">
            <a:solidFill>
              <a:srgbClr val="FF0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F2D18D7-22BB-EADF-FF8F-4B435D1EF047}"/>
              </a:ext>
            </a:extLst>
          </p:cNvPr>
          <p:cNvSpPr/>
          <p:nvPr/>
        </p:nvSpPr>
        <p:spPr>
          <a:xfrm>
            <a:off x="248548" y="2104563"/>
            <a:ext cx="115143" cy="1113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F2DAAC-04F0-FF63-48A3-A15B53756D9E}"/>
              </a:ext>
            </a:extLst>
          </p:cNvPr>
          <p:cNvSpPr txBox="1"/>
          <p:nvPr/>
        </p:nvSpPr>
        <p:spPr>
          <a:xfrm>
            <a:off x="82960" y="1819590"/>
            <a:ext cx="23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729190-2850-CD56-851B-B23986A8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0295" y="1011255"/>
            <a:ext cx="1336898" cy="152018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16EF5B66-6FD9-DD8B-23F2-DE9C29E2DC26}"/>
              </a:ext>
            </a:extLst>
          </p:cNvPr>
          <p:cNvSpPr/>
          <p:nvPr/>
        </p:nvSpPr>
        <p:spPr>
          <a:xfrm rot="176053" flipH="1">
            <a:off x="4182635" y="1190267"/>
            <a:ext cx="998588" cy="711335"/>
          </a:xfrm>
          <a:prstGeom prst="arc">
            <a:avLst>
              <a:gd name="adj1" fmla="val 15686988"/>
              <a:gd name="adj2" fmla="val 21343978"/>
            </a:avLst>
          </a:prstGeom>
          <a:ln w="9525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1913D55-C4A5-4327-70BC-5AC63571789E}"/>
              </a:ext>
            </a:extLst>
          </p:cNvPr>
          <p:cNvSpPr/>
          <p:nvPr/>
        </p:nvSpPr>
        <p:spPr>
          <a:xfrm rot="5400000">
            <a:off x="4287916" y="675825"/>
            <a:ext cx="117504" cy="1753086"/>
          </a:xfrm>
          <a:prstGeom prst="arc">
            <a:avLst>
              <a:gd name="adj1" fmla="val 16491454"/>
              <a:gd name="adj2" fmla="val 4237339"/>
            </a:avLst>
          </a:prstGeom>
          <a:ln w="9525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74C212-EE78-5084-1381-BE75B5BE0F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2400" y="1462575"/>
            <a:ext cx="254000" cy="368300"/>
          </a:xfrm>
          <a:prstGeom prst="rect">
            <a:avLst/>
          </a:pr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30F49D9A-8630-797F-6768-32CD3CD53757}"/>
              </a:ext>
            </a:extLst>
          </p:cNvPr>
          <p:cNvSpPr/>
          <p:nvPr/>
        </p:nvSpPr>
        <p:spPr>
          <a:xfrm rot="7360516">
            <a:off x="4091220" y="443124"/>
            <a:ext cx="734663" cy="2246333"/>
          </a:xfrm>
          <a:prstGeom prst="arc">
            <a:avLst>
              <a:gd name="adj1" fmla="val 16361696"/>
              <a:gd name="adj2" fmla="val 1477193"/>
            </a:avLst>
          </a:prstGeom>
          <a:ln w="9525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7581491-276E-FD15-7820-A4CE620365D5}"/>
              </a:ext>
            </a:extLst>
          </p:cNvPr>
          <p:cNvSpPr/>
          <p:nvPr/>
        </p:nvSpPr>
        <p:spPr>
          <a:xfrm>
            <a:off x="5407871" y="2134379"/>
            <a:ext cx="50295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FC5CB5E-B790-5EB8-2134-ADE774129649}"/>
              </a:ext>
            </a:extLst>
          </p:cNvPr>
          <p:cNvSpPr/>
          <p:nvPr/>
        </p:nvSpPr>
        <p:spPr>
          <a:xfrm>
            <a:off x="4915369" y="1566528"/>
            <a:ext cx="50295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E30942-E6EA-37E0-A4CD-45463417D049}"/>
              </a:ext>
            </a:extLst>
          </p:cNvPr>
          <p:cNvSpPr/>
          <p:nvPr/>
        </p:nvSpPr>
        <p:spPr>
          <a:xfrm>
            <a:off x="4830963" y="1173355"/>
            <a:ext cx="50295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BCBED-00E0-9DC5-F5D8-7B9EFDB5CC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5471" y="2266743"/>
            <a:ext cx="1199824" cy="335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6413FF-DC9A-2387-49C9-F05C46221F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1369" y="954858"/>
            <a:ext cx="431800" cy="12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8BE231-34A4-665B-C63D-9468720C17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9065" y="1531051"/>
            <a:ext cx="254000" cy="292100"/>
          </a:xfrm>
          <a:prstGeom prst="rect">
            <a:avLst/>
          </a:prstGeom>
        </p:spPr>
      </p:pic>
      <p:sp>
        <p:nvSpPr>
          <p:cNvPr id="67" name="Arc 66">
            <a:extLst>
              <a:ext uri="{FF2B5EF4-FFF2-40B4-BE49-F238E27FC236}">
                <a16:creationId xmlns:a16="http://schemas.microsoft.com/office/drawing/2014/main" id="{905343A6-AEDE-1CDD-FF32-4023DA690C85}"/>
              </a:ext>
            </a:extLst>
          </p:cNvPr>
          <p:cNvSpPr/>
          <p:nvPr/>
        </p:nvSpPr>
        <p:spPr>
          <a:xfrm rot="15942280" flipH="1">
            <a:off x="1036775" y="1226289"/>
            <a:ext cx="409925" cy="1662403"/>
          </a:xfrm>
          <a:prstGeom prst="arc">
            <a:avLst>
              <a:gd name="adj1" fmla="val 17063323"/>
              <a:gd name="adj2" fmla="val 3883283"/>
            </a:avLst>
          </a:prstGeom>
          <a:ln w="38100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3AC36D35-ADF2-CC7C-762D-9662EAF82DFE}"/>
              </a:ext>
            </a:extLst>
          </p:cNvPr>
          <p:cNvSpPr/>
          <p:nvPr/>
        </p:nvSpPr>
        <p:spPr>
          <a:xfrm rot="15549270">
            <a:off x="2416811" y="1970067"/>
            <a:ext cx="45719" cy="522230"/>
          </a:xfrm>
          <a:prstGeom prst="arc">
            <a:avLst>
              <a:gd name="adj1" fmla="val 16978772"/>
              <a:gd name="adj2" fmla="val 4914475"/>
            </a:avLst>
          </a:prstGeom>
          <a:solidFill>
            <a:srgbClr val="FFC000"/>
          </a:solidFill>
          <a:ln w="38100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FC7F1E72-DE0C-C3DB-2362-F04ECA3625C5}"/>
              </a:ext>
            </a:extLst>
          </p:cNvPr>
          <p:cNvSpPr/>
          <p:nvPr/>
        </p:nvSpPr>
        <p:spPr>
          <a:xfrm rot="14649975" flipH="1">
            <a:off x="3095311" y="907524"/>
            <a:ext cx="409925" cy="1662403"/>
          </a:xfrm>
          <a:prstGeom prst="arc">
            <a:avLst>
              <a:gd name="adj1" fmla="val 17063323"/>
              <a:gd name="adj2" fmla="val 1946420"/>
            </a:avLst>
          </a:prstGeom>
          <a:ln w="38100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735F1FE1-5B85-0920-5981-D752B21B6EB3}"/>
              </a:ext>
            </a:extLst>
          </p:cNvPr>
          <p:cNvSpPr/>
          <p:nvPr/>
        </p:nvSpPr>
        <p:spPr>
          <a:xfrm rot="15536582" flipH="1">
            <a:off x="3073410" y="716624"/>
            <a:ext cx="409925" cy="1662403"/>
          </a:xfrm>
          <a:prstGeom prst="arc">
            <a:avLst>
              <a:gd name="adj1" fmla="val 17603022"/>
              <a:gd name="adj2" fmla="val 2640951"/>
            </a:avLst>
          </a:prstGeom>
          <a:ln w="12700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53D9EA14-9ECC-92AD-724B-DCB66D53D5A3}"/>
              </a:ext>
            </a:extLst>
          </p:cNvPr>
          <p:cNvSpPr/>
          <p:nvPr/>
        </p:nvSpPr>
        <p:spPr>
          <a:xfrm rot="16847302" flipH="1">
            <a:off x="3102624" y="478066"/>
            <a:ext cx="409925" cy="1662403"/>
          </a:xfrm>
          <a:prstGeom prst="arc">
            <a:avLst>
              <a:gd name="adj1" fmla="val 17603022"/>
              <a:gd name="adj2" fmla="val 3287855"/>
            </a:avLst>
          </a:prstGeom>
          <a:ln w="12700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DCCAE5-E449-0F48-637D-789A529168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0475" y="3104148"/>
            <a:ext cx="2815200" cy="1744631"/>
          </a:xfrm>
          <a:prstGeom prst="rect">
            <a:avLst/>
          </a:prstGeom>
        </p:spPr>
      </p:pic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00E7C8-42B1-87DB-16C4-CBA9FDD7376E}"/>
              </a:ext>
            </a:extLst>
          </p:cNvPr>
          <p:cNvSpPr txBox="1">
            <a:spLocks/>
          </p:cNvSpPr>
          <p:nvPr/>
        </p:nvSpPr>
        <p:spPr>
          <a:xfrm>
            <a:off x="76005" y="5812138"/>
            <a:ext cx="8162261" cy="30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Expressive body capture: 3d hands, face, and body from a single image.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Pavlakos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CVPR, 2019 </a:t>
            </a: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B04786F-3988-A74A-0070-FEA282B66751}"/>
              </a:ext>
            </a:extLst>
          </p:cNvPr>
          <p:cNvSpPr txBox="1">
            <a:spLocks/>
          </p:cNvSpPr>
          <p:nvPr/>
        </p:nvSpPr>
        <p:spPr>
          <a:xfrm>
            <a:off x="76005" y="6121333"/>
            <a:ext cx="8817055" cy="30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Keep It SMPL: Automatic Estimation of 3D Human Pose and Shape from a Single Image. Bogo et al., ECCV, 2016 </a:t>
            </a: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7DF4A05B-7BEB-D1FC-BCDB-65D639619598}"/>
              </a:ext>
            </a:extLst>
          </p:cNvPr>
          <p:cNvSpPr txBox="1">
            <a:spLocks/>
          </p:cNvSpPr>
          <p:nvPr/>
        </p:nvSpPr>
        <p:spPr>
          <a:xfrm>
            <a:off x="76005" y="5504801"/>
            <a:ext cx="8727409" cy="30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Weakly supervised 3d human pose and shape reconstruction with normalizing flows.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Zanfir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ECCV, 2020</a:t>
            </a: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E8372372-4B86-0071-90BB-0E818E39F873}"/>
              </a:ext>
            </a:extLst>
          </p:cNvPr>
          <p:cNvSpPr/>
          <p:nvPr/>
        </p:nvSpPr>
        <p:spPr>
          <a:xfrm rot="21385275" flipH="1">
            <a:off x="3708561" y="1256369"/>
            <a:ext cx="409925" cy="1662403"/>
          </a:xfrm>
          <a:prstGeom prst="arc">
            <a:avLst>
              <a:gd name="adj1" fmla="val 18543502"/>
              <a:gd name="adj2" fmla="val 1946420"/>
            </a:avLst>
          </a:prstGeom>
          <a:ln w="38100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BB72D03C-01C6-85EA-DABE-A4C9166B84D3}"/>
              </a:ext>
            </a:extLst>
          </p:cNvPr>
          <p:cNvSpPr/>
          <p:nvPr/>
        </p:nvSpPr>
        <p:spPr>
          <a:xfrm rot="21159181" flipH="1">
            <a:off x="4034132" y="1295427"/>
            <a:ext cx="409925" cy="1662403"/>
          </a:xfrm>
          <a:prstGeom prst="arc">
            <a:avLst>
              <a:gd name="adj1" fmla="val 18543502"/>
              <a:gd name="adj2" fmla="val 1946420"/>
            </a:avLst>
          </a:prstGeom>
          <a:ln w="38100">
            <a:solidFill>
              <a:srgbClr val="00B050"/>
            </a:solidFill>
            <a:headEnd type="none" w="med" len="med"/>
            <a:tailEnd type="stealth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0B2AC491-2774-948D-BA16-865F7BCFB4E0}"/>
              </a:ext>
            </a:extLst>
          </p:cNvPr>
          <p:cNvSpPr/>
          <p:nvPr/>
        </p:nvSpPr>
        <p:spPr>
          <a:xfrm rot="10800000">
            <a:off x="3586694" y="708474"/>
            <a:ext cx="344231" cy="1955317"/>
          </a:xfrm>
          <a:prstGeom prst="arc">
            <a:avLst>
              <a:gd name="adj1" fmla="val 17166640"/>
              <a:gd name="adj2" fmla="val 18741329"/>
            </a:avLst>
          </a:prstGeom>
          <a:noFill/>
          <a:ln w="38100">
            <a:solidFill>
              <a:srgbClr val="FF0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06BF01A-7FBA-A15F-D183-EE62C02BC4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1039" y="1234932"/>
            <a:ext cx="823111" cy="93595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10DD87A-20D1-C62F-8489-62BFEA9E4795}"/>
              </a:ext>
            </a:extLst>
          </p:cNvPr>
          <p:cNvSpPr/>
          <p:nvPr/>
        </p:nvSpPr>
        <p:spPr>
          <a:xfrm>
            <a:off x="7741512" y="1159717"/>
            <a:ext cx="1306470" cy="1027536"/>
          </a:xfrm>
          <a:prstGeom prst="roundRect">
            <a:avLst>
              <a:gd name="adj" fmla="val 1498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Garamond" panose="02020404030301010803" pitchFamily="18" charset="0"/>
              </a:rPr>
              <a:t>Feature Extractor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41AB85F-C358-5397-B084-9D74E9BA1649}"/>
              </a:ext>
            </a:extLst>
          </p:cNvPr>
          <p:cNvCxnSpPr>
            <a:cxnSpLocks/>
          </p:cNvCxnSpPr>
          <p:nvPr/>
        </p:nvCxnSpPr>
        <p:spPr>
          <a:xfrm>
            <a:off x="7442670" y="1673485"/>
            <a:ext cx="221672" cy="0"/>
          </a:xfrm>
          <a:prstGeom prst="straightConnector1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E799CB6-A3ED-2A65-F675-B92C06A5A636}"/>
              </a:ext>
            </a:extLst>
          </p:cNvPr>
          <p:cNvSpPr/>
          <p:nvPr/>
        </p:nvSpPr>
        <p:spPr>
          <a:xfrm>
            <a:off x="9203831" y="1147621"/>
            <a:ext cx="1306470" cy="1027536"/>
          </a:xfrm>
          <a:prstGeom prst="roundRect">
            <a:avLst>
              <a:gd name="adj" fmla="val 1498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Garamond" panose="02020404030301010803" pitchFamily="18" charset="0"/>
              </a:rPr>
              <a:t>SMPL regressor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E0BFFC2-1592-F6A0-1C2E-65DBB5F9D0A7}"/>
              </a:ext>
            </a:extLst>
          </p:cNvPr>
          <p:cNvSpPr/>
          <p:nvPr/>
        </p:nvSpPr>
        <p:spPr>
          <a:xfrm>
            <a:off x="7695871" y="1113071"/>
            <a:ext cx="2870915" cy="1106011"/>
          </a:xfrm>
          <a:prstGeom prst="roundRect">
            <a:avLst>
              <a:gd name="adj" fmla="val 14983"/>
            </a:avLst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31CBF231-25CA-511D-586E-08EB7EA9C840}"/>
              </a:ext>
            </a:extLst>
          </p:cNvPr>
          <p:cNvSpPr/>
          <p:nvPr/>
        </p:nvSpPr>
        <p:spPr>
          <a:xfrm rot="16438457" flipH="1">
            <a:off x="8088554" y="1654228"/>
            <a:ext cx="889422" cy="2503840"/>
          </a:xfrm>
          <a:prstGeom prst="arc">
            <a:avLst>
              <a:gd name="adj1" fmla="val 16978772"/>
              <a:gd name="adj2" fmla="val 4914475"/>
            </a:avLst>
          </a:prstGeom>
          <a:ln w="38100">
            <a:solidFill>
              <a:srgbClr val="FFC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F35F35A-36D9-D671-886C-267D8B3991B6}"/>
              </a:ext>
            </a:extLst>
          </p:cNvPr>
          <p:cNvSpPr txBox="1"/>
          <p:nvPr/>
        </p:nvSpPr>
        <p:spPr>
          <a:xfrm>
            <a:off x="8732766" y="788127"/>
            <a:ext cx="68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1400" dirty="0">
                <a:solidFill>
                  <a:srgbClr val="00B0F0"/>
                </a:solidFill>
                <a:latin typeface="Calibri" panose="020F0502020204030204"/>
              </a:rPr>
              <a:t>fixed</a:t>
            </a:r>
            <a:endParaRPr lang="en-CH" sz="1400" dirty="0">
              <a:solidFill>
                <a:srgbClr val="00B0F0"/>
              </a:solidFill>
              <a:latin typeface="Calibri" panose="020F0502020204030204"/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99D2A5B6-64BF-CEAD-438F-833A9FEE2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062" y="1460455"/>
            <a:ext cx="165100" cy="3302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8ACBCAC-3AE1-DB0D-B2EF-36FF7C1BC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7012" y="1087334"/>
            <a:ext cx="203200" cy="3810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DD49C7B-E8B6-45F2-30F2-2C94EC783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076" y="1854284"/>
            <a:ext cx="292100" cy="3302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5C26F83-797E-8EF1-F9B5-05BCA91A256A}"/>
              </a:ext>
            </a:extLst>
          </p:cNvPr>
          <p:cNvGrpSpPr/>
          <p:nvPr/>
        </p:nvGrpSpPr>
        <p:grpSpPr>
          <a:xfrm>
            <a:off x="6933648" y="1529977"/>
            <a:ext cx="4039107" cy="1891523"/>
            <a:chOff x="6933648" y="1529977"/>
            <a:chExt cx="4039107" cy="1891523"/>
          </a:xfrm>
        </p:grpSpPr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C75AD42-EBB6-45BE-14C2-D91095000D7F}"/>
                </a:ext>
              </a:extLst>
            </p:cNvPr>
            <p:cNvSpPr/>
            <p:nvPr/>
          </p:nvSpPr>
          <p:spPr>
            <a:xfrm rot="1591424">
              <a:off x="8465346" y="1666118"/>
              <a:ext cx="568078" cy="1095654"/>
            </a:xfrm>
            <a:prstGeom prst="arc">
              <a:avLst>
                <a:gd name="adj1" fmla="val 16543200"/>
                <a:gd name="adj2" fmla="val 4119685"/>
              </a:avLst>
            </a:prstGeom>
            <a:ln w="38100">
              <a:solidFill>
                <a:srgbClr val="9FDA9A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0" name="3D Model 89" descr="Dark Grey Sphere">
                  <a:extLst>
                    <a:ext uri="{FF2B5EF4-FFF2-40B4-BE49-F238E27FC236}">
                      <a16:creationId xmlns:a16="http://schemas.microsoft.com/office/drawing/2014/main" id="{D78166B7-E503-41D7-7C13-A2D583697A7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37135840"/>
                    </p:ext>
                  </p:extLst>
                </p:nvPr>
              </p:nvGraphicFramePr>
              <p:xfrm>
                <a:off x="7147991" y="2808408"/>
                <a:ext cx="600048" cy="61309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600048" cy="61309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ffectLst>
                        <a:softEdge rad="12700"/>
                      </a:effectLst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11207" ay="-732823" az="-220020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87699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0" name="3D Model 89" descr="Dark Grey Sphere">
                  <a:extLst>
                    <a:ext uri="{FF2B5EF4-FFF2-40B4-BE49-F238E27FC236}">
                      <a16:creationId xmlns:a16="http://schemas.microsoft.com/office/drawing/2014/main" id="{D78166B7-E503-41D7-7C13-A2D583697A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47991" y="2808408"/>
                  <a:ext cx="600048" cy="61309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"/>
                </a:effectLst>
              </p:spPr>
            </p:pic>
          </mc:Fallback>
        </mc:AlternateContent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F5B6A8F-F4D2-D847-C1AD-7C45206EC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33648" y="2634803"/>
              <a:ext cx="325436" cy="299401"/>
            </a:xfrm>
            <a:prstGeom prst="rect">
              <a:avLst/>
            </a:prstGeom>
          </p:spPr>
        </p:pic>
        <p:sp>
          <p:nvSpPr>
            <p:cNvPr id="92" name="Rectangle 3">
              <a:extLst>
                <a:ext uri="{FF2B5EF4-FFF2-40B4-BE49-F238E27FC236}">
                  <a16:creationId xmlns:a16="http://schemas.microsoft.com/office/drawing/2014/main" id="{71C7270E-F888-399D-C87A-00337A615D4C}"/>
                </a:ext>
              </a:extLst>
            </p:cNvPr>
            <p:cNvSpPr/>
            <p:nvPr/>
          </p:nvSpPr>
          <p:spPr>
            <a:xfrm rot="9871735">
              <a:off x="8091965" y="2372982"/>
              <a:ext cx="633486" cy="787937"/>
            </a:xfrm>
            <a:custGeom>
              <a:avLst/>
              <a:gdLst>
                <a:gd name="connsiteX0" fmla="*/ 0 w 1568474"/>
                <a:gd name="connsiteY0" fmla="*/ 0 h 1072564"/>
                <a:gd name="connsiteX1" fmla="*/ 1568474 w 1568474"/>
                <a:gd name="connsiteY1" fmla="*/ 0 h 1072564"/>
                <a:gd name="connsiteX2" fmla="*/ 1568474 w 1568474"/>
                <a:gd name="connsiteY2" fmla="*/ 1072564 h 1072564"/>
                <a:gd name="connsiteX3" fmla="*/ 0 w 1568474"/>
                <a:gd name="connsiteY3" fmla="*/ 1072564 h 1072564"/>
                <a:gd name="connsiteX4" fmla="*/ 0 w 1568474"/>
                <a:gd name="connsiteY4" fmla="*/ 0 h 1072564"/>
                <a:gd name="connsiteX0" fmla="*/ 11151 w 1579625"/>
                <a:gd name="connsiteY0" fmla="*/ 0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0 h 1072564"/>
                <a:gd name="connsiteX0" fmla="*/ 22302 w 1579625"/>
                <a:gd name="connsiteY0" fmla="*/ 334536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22302 w 1579625"/>
                <a:gd name="connsiteY4" fmla="*/ 334536 h 1072564"/>
                <a:gd name="connsiteX0" fmla="*/ 11151 w 1579625"/>
                <a:gd name="connsiteY0" fmla="*/ 301083 h 1072564"/>
                <a:gd name="connsiteX1" fmla="*/ 1579625 w 1579625"/>
                <a:gd name="connsiteY1" fmla="*/ 0 h 1072564"/>
                <a:gd name="connsiteX2" fmla="*/ 1579625 w 1579625"/>
                <a:gd name="connsiteY2" fmla="*/ 1072564 h 1072564"/>
                <a:gd name="connsiteX3" fmla="*/ 0 w 1579625"/>
                <a:gd name="connsiteY3" fmla="*/ 816086 h 1072564"/>
                <a:gd name="connsiteX4" fmla="*/ 11151 w 1579625"/>
                <a:gd name="connsiteY4" fmla="*/ 301083 h 1072564"/>
                <a:gd name="connsiteX0" fmla="*/ 63560 w 1632034"/>
                <a:gd name="connsiteY0" fmla="*/ 301083 h 1072564"/>
                <a:gd name="connsiteX1" fmla="*/ 1632034 w 1632034"/>
                <a:gd name="connsiteY1" fmla="*/ 0 h 1072564"/>
                <a:gd name="connsiteX2" fmla="*/ 1632034 w 1632034"/>
                <a:gd name="connsiteY2" fmla="*/ 1072564 h 1072564"/>
                <a:gd name="connsiteX3" fmla="*/ 52409 w 1632034"/>
                <a:gd name="connsiteY3" fmla="*/ 816086 h 1072564"/>
                <a:gd name="connsiteX4" fmla="*/ 63560 w 1632034"/>
                <a:gd name="connsiteY4" fmla="*/ 301083 h 1072564"/>
                <a:gd name="connsiteX0" fmla="*/ 61159 w 1629633"/>
                <a:gd name="connsiteY0" fmla="*/ 301083 h 1072564"/>
                <a:gd name="connsiteX1" fmla="*/ 1629633 w 1629633"/>
                <a:gd name="connsiteY1" fmla="*/ 0 h 1072564"/>
                <a:gd name="connsiteX2" fmla="*/ 1629633 w 1629633"/>
                <a:gd name="connsiteY2" fmla="*/ 1072564 h 1072564"/>
                <a:gd name="connsiteX3" fmla="*/ 58973 w 1629633"/>
                <a:gd name="connsiteY3" fmla="*/ 825050 h 1072564"/>
                <a:gd name="connsiteX4" fmla="*/ 61159 w 1629633"/>
                <a:gd name="connsiteY4" fmla="*/ 301083 h 1072564"/>
                <a:gd name="connsiteX0" fmla="*/ 77539 w 1646013"/>
                <a:gd name="connsiteY0" fmla="*/ 301083 h 1072564"/>
                <a:gd name="connsiteX1" fmla="*/ 1646013 w 1646013"/>
                <a:gd name="connsiteY1" fmla="*/ 0 h 1072564"/>
                <a:gd name="connsiteX2" fmla="*/ 1646013 w 1646013"/>
                <a:gd name="connsiteY2" fmla="*/ 1072564 h 1072564"/>
                <a:gd name="connsiteX3" fmla="*/ 75353 w 1646013"/>
                <a:gd name="connsiteY3" fmla="*/ 825050 h 1072564"/>
                <a:gd name="connsiteX4" fmla="*/ 77539 w 1646013"/>
                <a:gd name="connsiteY4" fmla="*/ 301083 h 1072564"/>
                <a:gd name="connsiteX0" fmla="*/ 77539 w 1646013"/>
                <a:gd name="connsiteY0" fmla="*/ 117509 h 888990"/>
                <a:gd name="connsiteX1" fmla="*/ 1630172 w 1646013"/>
                <a:gd name="connsiteY1" fmla="*/ 0 h 888990"/>
                <a:gd name="connsiteX2" fmla="*/ 1646013 w 1646013"/>
                <a:gd name="connsiteY2" fmla="*/ 888990 h 888990"/>
                <a:gd name="connsiteX3" fmla="*/ 75353 w 1646013"/>
                <a:gd name="connsiteY3" fmla="*/ 641476 h 888990"/>
                <a:gd name="connsiteX4" fmla="*/ 77539 w 1646013"/>
                <a:gd name="connsiteY4" fmla="*/ 117509 h 888990"/>
                <a:gd name="connsiteX0" fmla="*/ 77539 w 1646013"/>
                <a:gd name="connsiteY0" fmla="*/ 117509 h 751310"/>
                <a:gd name="connsiteX1" fmla="*/ 1630172 w 1646013"/>
                <a:gd name="connsiteY1" fmla="*/ 0 h 751310"/>
                <a:gd name="connsiteX2" fmla="*/ 1646013 w 1646013"/>
                <a:gd name="connsiteY2" fmla="*/ 751310 h 751310"/>
                <a:gd name="connsiteX3" fmla="*/ 75353 w 1646013"/>
                <a:gd name="connsiteY3" fmla="*/ 641476 h 751310"/>
                <a:gd name="connsiteX4" fmla="*/ 77539 w 1646013"/>
                <a:gd name="connsiteY4" fmla="*/ 117509 h 7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013" h="751310">
                  <a:moveTo>
                    <a:pt x="77539" y="117509"/>
                  </a:moveTo>
                  <a:lnTo>
                    <a:pt x="1630172" y="0"/>
                  </a:lnTo>
                  <a:lnTo>
                    <a:pt x="1646013" y="751310"/>
                  </a:lnTo>
                  <a:lnTo>
                    <a:pt x="75353" y="641476"/>
                  </a:lnTo>
                  <a:cubicBezTo>
                    <a:pt x="16317" y="362231"/>
                    <a:pt x="-60649" y="468471"/>
                    <a:pt x="77539" y="117509"/>
                  </a:cubicBezTo>
                  <a:close/>
                </a:path>
              </a:pathLst>
            </a:custGeom>
            <a:solidFill>
              <a:srgbClr val="9FDA9A"/>
            </a:solidFill>
            <a:ln w="38100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CH" sz="3200" b="1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8372FB3-D66D-6935-40D0-B7A06A92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69008" y="2652475"/>
              <a:ext cx="279400" cy="254000"/>
            </a:xfrm>
            <a:prstGeom prst="rect">
              <a:avLst/>
            </a:prstGeom>
          </p:spPr>
        </p:pic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C1CFF4EB-59CE-0ED8-E640-D8030F6B44E1}"/>
                </a:ext>
              </a:extLst>
            </p:cNvPr>
            <p:cNvSpPr/>
            <p:nvPr/>
          </p:nvSpPr>
          <p:spPr>
            <a:xfrm rot="4441204" flipH="1">
              <a:off x="7677570" y="2562561"/>
              <a:ext cx="433943" cy="1150010"/>
            </a:xfrm>
            <a:prstGeom prst="arc">
              <a:avLst>
                <a:gd name="adj1" fmla="val 17989713"/>
                <a:gd name="adj2" fmla="val 4215282"/>
              </a:avLst>
            </a:prstGeom>
            <a:ln w="38100">
              <a:solidFill>
                <a:srgbClr val="9FDA9A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400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6D9E2E4-1A84-FC4E-85D8-BD25B2A1F4DE}"/>
                </a:ext>
              </a:extLst>
            </p:cNvPr>
            <p:cNvCxnSpPr>
              <a:cxnSpLocks/>
            </p:cNvCxnSpPr>
            <p:nvPr/>
          </p:nvCxnSpPr>
          <p:spPr>
            <a:xfrm>
              <a:off x="10643571" y="1529977"/>
              <a:ext cx="329184" cy="3053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7460C98-973B-E80A-39F6-9DFDB4BE3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0655" y="1529978"/>
              <a:ext cx="292100" cy="30055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ight Brace 101">
            <a:extLst>
              <a:ext uri="{FF2B5EF4-FFF2-40B4-BE49-F238E27FC236}">
                <a16:creationId xmlns:a16="http://schemas.microsoft.com/office/drawing/2014/main" id="{AA728C15-E7F0-5D1B-C2A1-2BE4E590A5C1}"/>
              </a:ext>
            </a:extLst>
          </p:cNvPr>
          <p:cNvSpPr/>
          <p:nvPr/>
        </p:nvSpPr>
        <p:spPr>
          <a:xfrm>
            <a:off x="10985414" y="962455"/>
            <a:ext cx="281481" cy="2376392"/>
          </a:xfrm>
          <a:prstGeom prst="rightBrace">
            <a:avLst>
              <a:gd name="adj1" fmla="val 89231"/>
              <a:gd name="adj2" fmla="val 5000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B050"/>
              </a:solidFill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4C3958F7-3EA9-7EDD-240B-B64D14540E9A}"/>
              </a:ext>
            </a:extLst>
          </p:cNvPr>
          <p:cNvSpPr/>
          <p:nvPr/>
        </p:nvSpPr>
        <p:spPr>
          <a:xfrm rot="16200000">
            <a:off x="11391333" y="2018054"/>
            <a:ext cx="141541" cy="404413"/>
          </a:xfrm>
          <a:prstGeom prst="arc">
            <a:avLst>
              <a:gd name="adj1" fmla="val 17166640"/>
              <a:gd name="adj2" fmla="val 3130578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65B2C630-8B4C-0025-196F-1D3924EA02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0533" y="1934465"/>
            <a:ext cx="254000" cy="368300"/>
          </a:xfrm>
          <a:prstGeom prst="rect">
            <a:avLst/>
          </a:prstGeom>
        </p:spPr>
      </p:pic>
      <p:sp>
        <p:nvSpPr>
          <p:cNvPr id="105" name="Rectangle 3">
            <a:extLst>
              <a:ext uri="{FF2B5EF4-FFF2-40B4-BE49-F238E27FC236}">
                <a16:creationId xmlns:a16="http://schemas.microsoft.com/office/drawing/2014/main" id="{07954422-762E-C23E-7366-95164CDB0669}"/>
              </a:ext>
            </a:extLst>
          </p:cNvPr>
          <p:cNvSpPr/>
          <p:nvPr/>
        </p:nvSpPr>
        <p:spPr>
          <a:xfrm>
            <a:off x="9679565" y="2657644"/>
            <a:ext cx="761341" cy="973487"/>
          </a:xfrm>
          <a:custGeom>
            <a:avLst/>
            <a:gdLst>
              <a:gd name="connsiteX0" fmla="*/ 0 w 1568474"/>
              <a:gd name="connsiteY0" fmla="*/ 0 h 1072564"/>
              <a:gd name="connsiteX1" fmla="*/ 1568474 w 1568474"/>
              <a:gd name="connsiteY1" fmla="*/ 0 h 1072564"/>
              <a:gd name="connsiteX2" fmla="*/ 1568474 w 1568474"/>
              <a:gd name="connsiteY2" fmla="*/ 1072564 h 1072564"/>
              <a:gd name="connsiteX3" fmla="*/ 0 w 1568474"/>
              <a:gd name="connsiteY3" fmla="*/ 1072564 h 1072564"/>
              <a:gd name="connsiteX4" fmla="*/ 0 w 1568474"/>
              <a:gd name="connsiteY4" fmla="*/ 0 h 1072564"/>
              <a:gd name="connsiteX0" fmla="*/ 11151 w 1579625"/>
              <a:gd name="connsiteY0" fmla="*/ 0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0 h 1072564"/>
              <a:gd name="connsiteX0" fmla="*/ 22302 w 1579625"/>
              <a:gd name="connsiteY0" fmla="*/ 334536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22302 w 1579625"/>
              <a:gd name="connsiteY4" fmla="*/ 334536 h 1072564"/>
              <a:gd name="connsiteX0" fmla="*/ 11151 w 1579625"/>
              <a:gd name="connsiteY0" fmla="*/ 301083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301083 h 1072564"/>
              <a:gd name="connsiteX0" fmla="*/ 63560 w 1632034"/>
              <a:gd name="connsiteY0" fmla="*/ 301083 h 1072564"/>
              <a:gd name="connsiteX1" fmla="*/ 1632034 w 1632034"/>
              <a:gd name="connsiteY1" fmla="*/ 0 h 1072564"/>
              <a:gd name="connsiteX2" fmla="*/ 1632034 w 1632034"/>
              <a:gd name="connsiteY2" fmla="*/ 1072564 h 1072564"/>
              <a:gd name="connsiteX3" fmla="*/ 52409 w 1632034"/>
              <a:gd name="connsiteY3" fmla="*/ 816086 h 1072564"/>
              <a:gd name="connsiteX4" fmla="*/ 63560 w 1632034"/>
              <a:gd name="connsiteY4" fmla="*/ 301083 h 1072564"/>
              <a:gd name="connsiteX0" fmla="*/ 61159 w 1629633"/>
              <a:gd name="connsiteY0" fmla="*/ 301083 h 1072564"/>
              <a:gd name="connsiteX1" fmla="*/ 1629633 w 1629633"/>
              <a:gd name="connsiteY1" fmla="*/ 0 h 1072564"/>
              <a:gd name="connsiteX2" fmla="*/ 1629633 w 1629633"/>
              <a:gd name="connsiteY2" fmla="*/ 1072564 h 1072564"/>
              <a:gd name="connsiteX3" fmla="*/ 58973 w 1629633"/>
              <a:gd name="connsiteY3" fmla="*/ 825050 h 1072564"/>
              <a:gd name="connsiteX4" fmla="*/ 61159 w 1629633"/>
              <a:gd name="connsiteY4" fmla="*/ 301083 h 1072564"/>
              <a:gd name="connsiteX0" fmla="*/ 77539 w 1646013"/>
              <a:gd name="connsiteY0" fmla="*/ 301083 h 1072564"/>
              <a:gd name="connsiteX1" fmla="*/ 1646013 w 1646013"/>
              <a:gd name="connsiteY1" fmla="*/ 0 h 1072564"/>
              <a:gd name="connsiteX2" fmla="*/ 1646013 w 1646013"/>
              <a:gd name="connsiteY2" fmla="*/ 1072564 h 1072564"/>
              <a:gd name="connsiteX3" fmla="*/ 75353 w 1646013"/>
              <a:gd name="connsiteY3" fmla="*/ 825050 h 1072564"/>
              <a:gd name="connsiteX4" fmla="*/ 77539 w 1646013"/>
              <a:gd name="connsiteY4" fmla="*/ 301083 h 1072564"/>
              <a:gd name="connsiteX0" fmla="*/ 77539 w 1646013"/>
              <a:gd name="connsiteY0" fmla="*/ 117509 h 888990"/>
              <a:gd name="connsiteX1" fmla="*/ 1630172 w 1646013"/>
              <a:gd name="connsiteY1" fmla="*/ 0 h 888990"/>
              <a:gd name="connsiteX2" fmla="*/ 1646013 w 1646013"/>
              <a:gd name="connsiteY2" fmla="*/ 888990 h 888990"/>
              <a:gd name="connsiteX3" fmla="*/ 75353 w 1646013"/>
              <a:gd name="connsiteY3" fmla="*/ 641476 h 888990"/>
              <a:gd name="connsiteX4" fmla="*/ 77539 w 1646013"/>
              <a:gd name="connsiteY4" fmla="*/ 117509 h 888990"/>
              <a:gd name="connsiteX0" fmla="*/ 77539 w 1646013"/>
              <a:gd name="connsiteY0" fmla="*/ 117509 h 751310"/>
              <a:gd name="connsiteX1" fmla="*/ 1630172 w 1646013"/>
              <a:gd name="connsiteY1" fmla="*/ 0 h 751310"/>
              <a:gd name="connsiteX2" fmla="*/ 1646013 w 1646013"/>
              <a:gd name="connsiteY2" fmla="*/ 751310 h 751310"/>
              <a:gd name="connsiteX3" fmla="*/ 75353 w 1646013"/>
              <a:gd name="connsiteY3" fmla="*/ 641476 h 751310"/>
              <a:gd name="connsiteX4" fmla="*/ 77539 w 1646013"/>
              <a:gd name="connsiteY4" fmla="*/ 117509 h 75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013" h="751310">
                <a:moveTo>
                  <a:pt x="77539" y="117509"/>
                </a:moveTo>
                <a:lnTo>
                  <a:pt x="1630172" y="0"/>
                </a:lnTo>
                <a:lnTo>
                  <a:pt x="1646013" y="751310"/>
                </a:lnTo>
                <a:lnTo>
                  <a:pt x="75353" y="641476"/>
                </a:lnTo>
                <a:cubicBezTo>
                  <a:pt x="16317" y="362231"/>
                  <a:pt x="-60649" y="468471"/>
                  <a:pt x="77539" y="117509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CH" sz="3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E837A-424B-A923-7C66-450646171DA1}"/>
              </a:ext>
            </a:extLst>
          </p:cNvPr>
          <p:cNvSpPr txBox="1"/>
          <p:nvPr/>
        </p:nvSpPr>
        <p:spPr>
          <a:xfrm>
            <a:off x="9717167" y="2416395"/>
            <a:ext cx="68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1400" dirty="0">
                <a:solidFill>
                  <a:srgbClr val="00B0F0"/>
                </a:solidFill>
                <a:latin typeface="Calibri" panose="020F0502020204030204"/>
              </a:rPr>
              <a:t>fixed</a:t>
            </a:r>
            <a:endParaRPr lang="en-CH" sz="1400" dirty="0">
              <a:solidFill>
                <a:srgbClr val="00B0F0"/>
              </a:solidFill>
              <a:latin typeface="Calibri" panose="020F0502020204030204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9F6C8657-99C5-7EB6-A4B6-E7BA31A0F06C}"/>
              </a:ext>
            </a:extLst>
          </p:cNvPr>
          <p:cNvSpPr/>
          <p:nvPr/>
        </p:nvSpPr>
        <p:spPr>
          <a:xfrm>
            <a:off x="9741143" y="2750420"/>
            <a:ext cx="633486" cy="787937"/>
          </a:xfrm>
          <a:custGeom>
            <a:avLst/>
            <a:gdLst>
              <a:gd name="connsiteX0" fmla="*/ 0 w 1568474"/>
              <a:gd name="connsiteY0" fmla="*/ 0 h 1072564"/>
              <a:gd name="connsiteX1" fmla="*/ 1568474 w 1568474"/>
              <a:gd name="connsiteY1" fmla="*/ 0 h 1072564"/>
              <a:gd name="connsiteX2" fmla="*/ 1568474 w 1568474"/>
              <a:gd name="connsiteY2" fmla="*/ 1072564 h 1072564"/>
              <a:gd name="connsiteX3" fmla="*/ 0 w 1568474"/>
              <a:gd name="connsiteY3" fmla="*/ 1072564 h 1072564"/>
              <a:gd name="connsiteX4" fmla="*/ 0 w 1568474"/>
              <a:gd name="connsiteY4" fmla="*/ 0 h 1072564"/>
              <a:gd name="connsiteX0" fmla="*/ 11151 w 1579625"/>
              <a:gd name="connsiteY0" fmla="*/ 0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0 h 1072564"/>
              <a:gd name="connsiteX0" fmla="*/ 22302 w 1579625"/>
              <a:gd name="connsiteY0" fmla="*/ 334536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22302 w 1579625"/>
              <a:gd name="connsiteY4" fmla="*/ 334536 h 1072564"/>
              <a:gd name="connsiteX0" fmla="*/ 11151 w 1579625"/>
              <a:gd name="connsiteY0" fmla="*/ 301083 h 1072564"/>
              <a:gd name="connsiteX1" fmla="*/ 1579625 w 1579625"/>
              <a:gd name="connsiteY1" fmla="*/ 0 h 1072564"/>
              <a:gd name="connsiteX2" fmla="*/ 1579625 w 1579625"/>
              <a:gd name="connsiteY2" fmla="*/ 1072564 h 1072564"/>
              <a:gd name="connsiteX3" fmla="*/ 0 w 1579625"/>
              <a:gd name="connsiteY3" fmla="*/ 816086 h 1072564"/>
              <a:gd name="connsiteX4" fmla="*/ 11151 w 1579625"/>
              <a:gd name="connsiteY4" fmla="*/ 301083 h 1072564"/>
              <a:gd name="connsiteX0" fmla="*/ 63560 w 1632034"/>
              <a:gd name="connsiteY0" fmla="*/ 301083 h 1072564"/>
              <a:gd name="connsiteX1" fmla="*/ 1632034 w 1632034"/>
              <a:gd name="connsiteY1" fmla="*/ 0 h 1072564"/>
              <a:gd name="connsiteX2" fmla="*/ 1632034 w 1632034"/>
              <a:gd name="connsiteY2" fmla="*/ 1072564 h 1072564"/>
              <a:gd name="connsiteX3" fmla="*/ 52409 w 1632034"/>
              <a:gd name="connsiteY3" fmla="*/ 816086 h 1072564"/>
              <a:gd name="connsiteX4" fmla="*/ 63560 w 1632034"/>
              <a:gd name="connsiteY4" fmla="*/ 301083 h 1072564"/>
              <a:gd name="connsiteX0" fmla="*/ 61159 w 1629633"/>
              <a:gd name="connsiteY0" fmla="*/ 301083 h 1072564"/>
              <a:gd name="connsiteX1" fmla="*/ 1629633 w 1629633"/>
              <a:gd name="connsiteY1" fmla="*/ 0 h 1072564"/>
              <a:gd name="connsiteX2" fmla="*/ 1629633 w 1629633"/>
              <a:gd name="connsiteY2" fmla="*/ 1072564 h 1072564"/>
              <a:gd name="connsiteX3" fmla="*/ 58973 w 1629633"/>
              <a:gd name="connsiteY3" fmla="*/ 825050 h 1072564"/>
              <a:gd name="connsiteX4" fmla="*/ 61159 w 1629633"/>
              <a:gd name="connsiteY4" fmla="*/ 301083 h 1072564"/>
              <a:gd name="connsiteX0" fmla="*/ 77539 w 1646013"/>
              <a:gd name="connsiteY0" fmla="*/ 301083 h 1072564"/>
              <a:gd name="connsiteX1" fmla="*/ 1646013 w 1646013"/>
              <a:gd name="connsiteY1" fmla="*/ 0 h 1072564"/>
              <a:gd name="connsiteX2" fmla="*/ 1646013 w 1646013"/>
              <a:gd name="connsiteY2" fmla="*/ 1072564 h 1072564"/>
              <a:gd name="connsiteX3" fmla="*/ 75353 w 1646013"/>
              <a:gd name="connsiteY3" fmla="*/ 825050 h 1072564"/>
              <a:gd name="connsiteX4" fmla="*/ 77539 w 1646013"/>
              <a:gd name="connsiteY4" fmla="*/ 301083 h 1072564"/>
              <a:gd name="connsiteX0" fmla="*/ 77539 w 1646013"/>
              <a:gd name="connsiteY0" fmla="*/ 117509 h 888990"/>
              <a:gd name="connsiteX1" fmla="*/ 1630172 w 1646013"/>
              <a:gd name="connsiteY1" fmla="*/ 0 h 888990"/>
              <a:gd name="connsiteX2" fmla="*/ 1646013 w 1646013"/>
              <a:gd name="connsiteY2" fmla="*/ 888990 h 888990"/>
              <a:gd name="connsiteX3" fmla="*/ 75353 w 1646013"/>
              <a:gd name="connsiteY3" fmla="*/ 641476 h 888990"/>
              <a:gd name="connsiteX4" fmla="*/ 77539 w 1646013"/>
              <a:gd name="connsiteY4" fmla="*/ 117509 h 888990"/>
              <a:gd name="connsiteX0" fmla="*/ 77539 w 1646013"/>
              <a:gd name="connsiteY0" fmla="*/ 117509 h 751310"/>
              <a:gd name="connsiteX1" fmla="*/ 1630172 w 1646013"/>
              <a:gd name="connsiteY1" fmla="*/ 0 h 751310"/>
              <a:gd name="connsiteX2" fmla="*/ 1646013 w 1646013"/>
              <a:gd name="connsiteY2" fmla="*/ 751310 h 751310"/>
              <a:gd name="connsiteX3" fmla="*/ 75353 w 1646013"/>
              <a:gd name="connsiteY3" fmla="*/ 641476 h 751310"/>
              <a:gd name="connsiteX4" fmla="*/ 77539 w 1646013"/>
              <a:gd name="connsiteY4" fmla="*/ 117509 h 75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013" h="751310">
                <a:moveTo>
                  <a:pt x="77539" y="117509"/>
                </a:moveTo>
                <a:lnTo>
                  <a:pt x="1630172" y="0"/>
                </a:lnTo>
                <a:lnTo>
                  <a:pt x="1646013" y="751310"/>
                </a:lnTo>
                <a:lnTo>
                  <a:pt x="75353" y="641476"/>
                </a:lnTo>
                <a:cubicBezTo>
                  <a:pt x="16317" y="362231"/>
                  <a:pt x="-60649" y="468471"/>
                  <a:pt x="77539" y="117509"/>
                </a:cubicBez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CH" sz="3200" b="1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882794C2-31D9-9BDC-7102-C47C6170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703" y="2980950"/>
            <a:ext cx="228600" cy="3302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478D4D2-9256-5146-F4B7-DCDFDCF84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459" y="2878535"/>
            <a:ext cx="165100" cy="330200"/>
          </a:xfrm>
          <a:prstGeom prst="rect">
            <a:avLst/>
          </a:prstGeom>
        </p:spPr>
      </p:pic>
      <p:sp>
        <p:nvSpPr>
          <p:cNvPr id="110" name="Arc 109">
            <a:extLst>
              <a:ext uri="{FF2B5EF4-FFF2-40B4-BE49-F238E27FC236}">
                <a16:creationId xmlns:a16="http://schemas.microsoft.com/office/drawing/2014/main" id="{164B1B6C-FE2D-C835-2D67-8E924D5B262A}"/>
              </a:ext>
            </a:extLst>
          </p:cNvPr>
          <p:cNvSpPr/>
          <p:nvPr/>
        </p:nvSpPr>
        <p:spPr>
          <a:xfrm rot="15485705" flipH="1">
            <a:off x="10521750" y="2765989"/>
            <a:ext cx="154209" cy="543282"/>
          </a:xfrm>
          <a:prstGeom prst="arc">
            <a:avLst>
              <a:gd name="adj1" fmla="val 17166640"/>
              <a:gd name="adj2" fmla="val 3130578"/>
            </a:avLst>
          </a:prstGeom>
          <a:ln w="38100">
            <a:solidFill>
              <a:srgbClr val="FFC0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400" dirty="0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BDE12A5D-AC8A-AEEF-BF9C-5ED0833FFB5D}"/>
              </a:ext>
            </a:extLst>
          </p:cNvPr>
          <p:cNvSpPr txBox="1">
            <a:spLocks/>
          </p:cNvSpPr>
          <p:nvPr/>
        </p:nvSpPr>
        <p:spPr>
          <a:xfrm>
            <a:off x="76004" y="6435200"/>
            <a:ext cx="9629784" cy="30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Exemplar Fine-Tuning for 3D Human Pose Fitting Towards In-the-Wild 3D Human Pose Estimation.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Joo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3DV, 2021</a:t>
            </a: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3AE7F-04ED-4813-FE82-618DE84B5C8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77179" y="3897141"/>
            <a:ext cx="4431761" cy="14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8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35" grpId="0" animBg="1"/>
      <p:bldP spid="36" grpId="0"/>
      <p:bldP spid="3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67" grpId="0" animBg="1"/>
      <p:bldP spid="69" grpId="0" animBg="1"/>
      <p:bldP spid="72" grpId="0" animBg="1"/>
      <p:bldP spid="73" grpId="0" animBg="1"/>
      <p:bldP spid="74" grpId="0" animBg="1"/>
      <p:bldP spid="77" grpId="0"/>
      <p:bldP spid="78" grpId="0"/>
      <p:bldP spid="79" grpId="0"/>
      <p:bldP spid="80" grpId="1" animBg="1"/>
      <p:bldP spid="81" grpId="0" animBg="1"/>
      <p:bldP spid="81" grpId="1" animBg="1"/>
      <p:bldP spid="82" grpId="1" animBg="1"/>
      <p:bldP spid="86" grpId="0" animBg="1"/>
      <p:bldP spid="88" grpId="0" animBg="1"/>
      <p:bldP spid="89" grpId="0" animBg="1"/>
      <p:bldP spid="95" grpId="0" animBg="1"/>
      <p:bldP spid="96" grpId="0"/>
      <p:bldP spid="102" grpId="0" animBg="1"/>
      <p:bldP spid="103" grpId="0" animBg="1"/>
      <p:bldP spid="105" grpId="0" animBg="1"/>
      <p:bldP spid="106" grpId="0"/>
      <p:bldP spid="107" grpId="0" animBg="1"/>
      <p:bldP spid="110" grpId="0" animBg="1"/>
      <p:bldP spid="1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1128</Words>
  <Application>Microsoft Macintosh PowerPoint</Application>
  <PresentationFormat>Widescreen</PresentationFormat>
  <Paragraphs>169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American Typewriter</vt:lpstr>
      <vt:lpstr>Arial</vt:lpstr>
      <vt:lpstr>Calibri</vt:lpstr>
      <vt:lpstr>Calibri Light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195</cp:revision>
  <dcterms:created xsi:type="dcterms:W3CDTF">2022-05-26T09:55:49Z</dcterms:created>
  <dcterms:modified xsi:type="dcterms:W3CDTF">2022-05-29T20:58:10Z</dcterms:modified>
</cp:coreProperties>
</file>